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8" r:id="rId1"/>
  </p:sldMasterIdLst>
  <p:notesMasterIdLst>
    <p:notesMasterId r:id="rId33"/>
  </p:notesMasterIdLst>
  <p:sldIdLst>
    <p:sldId id="257" r:id="rId2"/>
    <p:sldId id="259" r:id="rId3"/>
    <p:sldId id="260" r:id="rId4"/>
    <p:sldId id="265" r:id="rId5"/>
    <p:sldId id="266" r:id="rId6"/>
    <p:sldId id="267" r:id="rId7"/>
    <p:sldId id="268" r:id="rId8"/>
    <p:sldId id="269" r:id="rId9"/>
    <p:sldId id="270" r:id="rId10"/>
    <p:sldId id="271" r:id="rId11"/>
    <p:sldId id="272" r:id="rId12"/>
    <p:sldId id="278" r:id="rId13"/>
    <p:sldId id="279" r:id="rId14"/>
    <p:sldId id="282" r:id="rId15"/>
    <p:sldId id="281" r:id="rId16"/>
    <p:sldId id="280" r:id="rId17"/>
    <p:sldId id="261" r:id="rId18"/>
    <p:sldId id="262" r:id="rId19"/>
    <p:sldId id="273" r:id="rId20"/>
    <p:sldId id="275" r:id="rId21"/>
    <p:sldId id="276" r:id="rId22"/>
    <p:sldId id="277" r:id="rId23"/>
    <p:sldId id="283" r:id="rId24"/>
    <p:sldId id="284" r:id="rId25"/>
    <p:sldId id="285" r:id="rId26"/>
    <p:sldId id="286" r:id="rId27"/>
    <p:sldId id="287" r:id="rId28"/>
    <p:sldId id="288" r:id="rId29"/>
    <p:sldId id="289" r:id="rId30"/>
    <p:sldId id="290" r:id="rId31"/>
    <p:sldId id="291" r:id="rId32"/>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8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p:scale>
          <a:sx n="75" d="100"/>
          <a:sy n="75" d="100"/>
        </p:scale>
        <p:origin x="-504" y="1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20F59A8A-DF7B-4167-9718-FC76329FCB93}" type="datetimeFigureOut">
              <a:rPr lang="ar-EG" smtClean="0"/>
              <a:t>17/03/1437</a:t>
            </a:fld>
            <a:endParaRPr lang="ar-E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2BD9878D-641D-4639-BA3F-DFB71A5AD8B5}" type="slidenum">
              <a:rPr lang="ar-EG" smtClean="0"/>
              <a:t>‹#›</a:t>
            </a:fld>
            <a:endParaRPr lang="ar-EG"/>
          </a:p>
        </p:txBody>
      </p:sp>
    </p:spTree>
    <p:extLst>
      <p:ext uri="{BB962C8B-B14F-4D97-AF65-F5344CB8AC3E}">
        <p14:creationId xmlns:p14="http://schemas.microsoft.com/office/powerpoint/2010/main" val="172701102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6850" name="Rectangle 2"/>
          <p:cNvSpPr>
            <a:spLocks noGrp="1" noChangeArrowheads="1"/>
          </p:cNvSpPr>
          <p:nvPr>
            <p:ph type="body" idx="1"/>
          </p:nvPr>
        </p:nvSpPr>
        <p:spPr>
          <a:xfrm>
            <a:off x="515938" y="4343400"/>
            <a:ext cx="5910262" cy="4113213"/>
          </a:xfrm>
          <a:noFill/>
          <a:ln>
            <a:noFill/>
          </a:ln>
        </p:spPr>
        <p:txBody>
          <a:bodyPr lIns="92000" tIns="45192" rIns="92000" bIns="45192"/>
          <a:lstStyle/>
          <a:p>
            <a:endParaRPr lang="en-US" dirty="0"/>
          </a:p>
        </p:txBody>
      </p:sp>
      <p:sp>
        <p:nvSpPr>
          <p:cNvPr id="1486851" name="Rectangle 3"/>
          <p:cNvSpPr>
            <a:spLocks noGrp="1" noRot="1" noChangeAspect="1" noChangeArrowheads="1" noTextEdit="1"/>
          </p:cNvSpPr>
          <p:nvPr>
            <p:ph type="sldImg"/>
          </p:nvPr>
        </p:nvSpPr>
        <p:spPr>
          <a:xfrm>
            <a:off x="401638" y="587375"/>
            <a:ext cx="6072187" cy="3416300"/>
          </a:xfrm>
          <a:ln/>
        </p:spPr>
      </p:sp>
    </p:spTree>
    <p:extLst>
      <p:ext uri="{BB962C8B-B14F-4D97-AF65-F5344CB8AC3E}">
        <p14:creationId xmlns:p14="http://schemas.microsoft.com/office/powerpoint/2010/main" val="2613293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590">
              <a:defRPr>
                <a:solidFill>
                  <a:schemeClr val="tx1"/>
                </a:solidFill>
                <a:latin typeface="Times New Roman" pitchFamily="18" charset="0"/>
              </a:defRPr>
            </a:lvl1pPr>
            <a:lvl2pPr marL="735892" indent="-283035" defTabSz="935590">
              <a:defRPr>
                <a:solidFill>
                  <a:schemeClr val="tx1"/>
                </a:solidFill>
                <a:latin typeface="Times New Roman" pitchFamily="18" charset="0"/>
              </a:defRPr>
            </a:lvl2pPr>
            <a:lvl3pPr marL="1132142" indent="-226428" defTabSz="935590">
              <a:defRPr>
                <a:solidFill>
                  <a:schemeClr val="tx1"/>
                </a:solidFill>
                <a:latin typeface="Times New Roman" pitchFamily="18" charset="0"/>
              </a:defRPr>
            </a:lvl3pPr>
            <a:lvl4pPr marL="1584998" indent="-226428" defTabSz="935590">
              <a:defRPr>
                <a:solidFill>
                  <a:schemeClr val="tx1"/>
                </a:solidFill>
                <a:latin typeface="Times New Roman" pitchFamily="18" charset="0"/>
              </a:defRPr>
            </a:lvl4pPr>
            <a:lvl5pPr marL="2037855" indent="-226428" defTabSz="935590">
              <a:defRPr>
                <a:solidFill>
                  <a:schemeClr val="tx1"/>
                </a:solidFill>
                <a:latin typeface="Times New Roman" pitchFamily="18" charset="0"/>
              </a:defRPr>
            </a:lvl5pPr>
            <a:lvl6pPr marL="2490711" indent="-226428" defTabSz="935590" eaLnBrk="0" fontAlgn="base" hangingPunct="0">
              <a:spcBef>
                <a:spcPct val="0"/>
              </a:spcBef>
              <a:spcAft>
                <a:spcPct val="0"/>
              </a:spcAft>
              <a:defRPr>
                <a:solidFill>
                  <a:schemeClr val="tx1"/>
                </a:solidFill>
                <a:latin typeface="Times New Roman" pitchFamily="18" charset="0"/>
              </a:defRPr>
            </a:lvl6pPr>
            <a:lvl7pPr marL="2943568" indent="-226428" defTabSz="935590" eaLnBrk="0" fontAlgn="base" hangingPunct="0">
              <a:spcBef>
                <a:spcPct val="0"/>
              </a:spcBef>
              <a:spcAft>
                <a:spcPct val="0"/>
              </a:spcAft>
              <a:defRPr>
                <a:solidFill>
                  <a:schemeClr val="tx1"/>
                </a:solidFill>
                <a:latin typeface="Times New Roman" pitchFamily="18" charset="0"/>
              </a:defRPr>
            </a:lvl7pPr>
            <a:lvl8pPr marL="3396425" indent="-226428" defTabSz="935590" eaLnBrk="0" fontAlgn="base" hangingPunct="0">
              <a:spcBef>
                <a:spcPct val="0"/>
              </a:spcBef>
              <a:spcAft>
                <a:spcPct val="0"/>
              </a:spcAft>
              <a:defRPr>
                <a:solidFill>
                  <a:schemeClr val="tx1"/>
                </a:solidFill>
                <a:latin typeface="Times New Roman" pitchFamily="18" charset="0"/>
              </a:defRPr>
            </a:lvl8pPr>
            <a:lvl9pPr marL="3849281" indent="-226428" defTabSz="935590" eaLnBrk="0" fontAlgn="base" hangingPunct="0">
              <a:spcBef>
                <a:spcPct val="0"/>
              </a:spcBef>
              <a:spcAft>
                <a:spcPct val="0"/>
              </a:spcAft>
              <a:defRPr>
                <a:solidFill>
                  <a:schemeClr val="tx1"/>
                </a:solidFill>
                <a:latin typeface="Times New Roman" pitchFamily="18" charset="0"/>
              </a:defRPr>
            </a:lvl9pPr>
          </a:lstStyle>
          <a:p>
            <a:fld id="{863ECBAD-BAF7-4E2A-BFA7-6EAAFF9C1358}" type="slidenum">
              <a:rPr lang="en-US" altLang="en-US" smtClean="0"/>
              <a:pPr/>
              <a:t>12</a:t>
            </a:fld>
            <a:endParaRPr lang="en-US" altLang="en-US" smtClean="0"/>
          </a:p>
        </p:txBody>
      </p:sp>
      <p:sp>
        <p:nvSpPr>
          <p:cNvPr id="47107" name="Rectangle 2"/>
          <p:cNvSpPr>
            <a:spLocks noGrp="1" noRot="1" noChangeAspect="1" noChangeArrowheads="1" noTextEdit="1"/>
          </p:cNvSpPr>
          <p:nvPr>
            <p:ph type="sldImg"/>
          </p:nvPr>
        </p:nvSpPr>
        <p:spPr>
          <a:xfrm>
            <a:off x="685800" y="1143000"/>
            <a:ext cx="5486400" cy="3086100"/>
          </a:xfrm>
          <a:ln/>
        </p:spPr>
      </p:sp>
      <p:sp>
        <p:nvSpPr>
          <p:cNvPr id="47108"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590">
              <a:defRPr>
                <a:solidFill>
                  <a:schemeClr val="tx1"/>
                </a:solidFill>
                <a:latin typeface="Times New Roman" pitchFamily="18" charset="0"/>
              </a:defRPr>
            </a:lvl1pPr>
            <a:lvl2pPr marL="735892" indent="-283035" defTabSz="935590">
              <a:defRPr>
                <a:solidFill>
                  <a:schemeClr val="tx1"/>
                </a:solidFill>
                <a:latin typeface="Times New Roman" pitchFamily="18" charset="0"/>
              </a:defRPr>
            </a:lvl2pPr>
            <a:lvl3pPr marL="1132142" indent="-226428" defTabSz="935590">
              <a:defRPr>
                <a:solidFill>
                  <a:schemeClr val="tx1"/>
                </a:solidFill>
                <a:latin typeface="Times New Roman" pitchFamily="18" charset="0"/>
              </a:defRPr>
            </a:lvl3pPr>
            <a:lvl4pPr marL="1584998" indent="-226428" defTabSz="935590">
              <a:defRPr>
                <a:solidFill>
                  <a:schemeClr val="tx1"/>
                </a:solidFill>
                <a:latin typeface="Times New Roman" pitchFamily="18" charset="0"/>
              </a:defRPr>
            </a:lvl4pPr>
            <a:lvl5pPr marL="2037855" indent="-226428" defTabSz="935590">
              <a:defRPr>
                <a:solidFill>
                  <a:schemeClr val="tx1"/>
                </a:solidFill>
                <a:latin typeface="Times New Roman" pitchFamily="18" charset="0"/>
              </a:defRPr>
            </a:lvl5pPr>
            <a:lvl6pPr marL="2490711" indent="-226428" defTabSz="935590" eaLnBrk="0" fontAlgn="base" hangingPunct="0">
              <a:spcBef>
                <a:spcPct val="0"/>
              </a:spcBef>
              <a:spcAft>
                <a:spcPct val="0"/>
              </a:spcAft>
              <a:defRPr>
                <a:solidFill>
                  <a:schemeClr val="tx1"/>
                </a:solidFill>
                <a:latin typeface="Times New Roman" pitchFamily="18" charset="0"/>
              </a:defRPr>
            </a:lvl6pPr>
            <a:lvl7pPr marL="2943568" indent="-226428" defTabSz="935590" eaLnBrk="0" fontAlgn="base" hangingPunct="0">
              <a:spcBef>
                <a:spcPct val="0"/>
              </a:spcBef>
              <a:spcAft>
                <a:spcPct val="0"/>
              </a:spcAft>
              <a:defRPr>
                <a:solidFill>
                  <a:schemeClr val="tx1"/>
                </a:solidFill>
                <a:latin typeface="Times New Roman" pitchFamily="18" charset="0"/>
              </a:defRPr>
            </a:lvl7pPr>
            <a:lvl8pPr marL="3396425" indent="-226428" defTabSz="935590" eaLnBrk="0" fontAlgn="base" hangingPunct="0">
              <a:spcBef>
                <a:spcPct val="0"/>
              </a:spcBef>
              <a:spcAft>
                <a:spcPct val="0"/>
              </a:spcAft>
              <a:defRPr>
                <a:solidFill>
                  <a:schemeClr val="tx1"/>
                </a:solidFill>
                <a:latin typeface="Times New Roman" pitchFamily="18" charset="0"/>
              </a:defRPr>
            </a:lvl8pPr>
            <a:lvl9pPr marL="3849281" indent="-226428" defTabSz="935590" eaLnBrk="0" fontAlgn="base" hangingPunct="0">
              <a:spcBef>
                <a:spcPct val="0"/>
              </a:spcBef>
              <a:spcAft>
                <a:spcPct val="0"/>
              </a:spcAft>
              <a:defRPr>
                <a:solidFill>
                  <a:schemeClr val="tx1"/>
                </a:solidFill>
                <a:latin typeface="Times New Roman" pitchFamily="18" charset="0"/>
              </a:defRPr>
            </a:lvl9pPr>
          </a:lstStyle>
          <a:p>
            <a:fld id="{FF64717E-24E8-491D-B59D-1B50512570E9}" type="slidenum">
              <a:rPr lang="en-US" altLang="en-US" smtClean="0"/>
              <a:pPr/>
              <a:t>13</a:t>
            </a:fld>
            <a:endParaRPr lang="en-US" altLang="en-US" smtClean="0"/>
          </a:p>
        </p:txBody>
      </p:sp>
      <p:sp>
        <p:nvSpPr>
          <p:cNvPr id="50179" name="Rectangle 2"/>
          <p:cNvSpPr>
            <a:spLocks noGrp="1" noRot="1" noChangeAspect="1" noChangeArrowheads="1" noTextEdit="1"/>
          </p:cNvSpPr>
          <p:nvPr>
            <p:ph type="sldImg"/>
          </p:nvPr>
        </p:nvSpPr>
        <p:spPr>
          <a:xfrm>
            <a:off x="685800" y="1143000"/>
            <a:ext cx="5486400" cy="3086100"/>
          </a:xfrm>
          <a:ln/>
        </p:spPr>
      </p:sp>
      <p:sp>
        <p:nvSpPr>
          <p:cNvPr id="50180"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590">
              <a:defRPr>
                <a:solidFill>
                  <a:schemeClr val="tx1"/>
                </a:solidFill>
                <a:latin typeface="Times New Roman" pitchFamily="18" charset="0"/>
              </a:defRPr>
            </a:lvl1pPr>
            <a:lvl2pPr marL="735892" indent="-283035" defTabSz="935590">
              <a:defRPr>
                <a:solidFill>
                  <a:schemeClr val="tx1"/>
                </a:solidFill>
                <a:latin typeface="Times New Roman" pitchFamily="18" charset="0"/>
              </a:defRPr>
            </a:lvl2pPr>
            <a:lvl3pPr marL="1132142" indent="-226428" defTabSz="935590">
              <a:defRPr>
                <a:solidFill>
                  <a:schemeClr val="tx1"/>
                </a:solidFill>
                <a:latin typeface="Times New Roman" pitchFamily="18" charset="0"/>
              </a:defRPr>
            </a:lvl3pPr>
            <a:lvl4pPr marL="1584998" indent="-226428" defTabSz="935590">
              <a:defRPr>
                <a:solidFill>
                  <a:schemeClr val="tx1"/>
                </a:solidFill>
                <a:latin typeface="Times New Roman" pitchFamily="18" charset="0"/>
              </a:defRPr>
            </a:lvl4pPr>
            <a:lvl5pPr marL="2037855" indent="-226428" defTabSz="935590">
              <a:defRPr>
                <a:solidFill>
                  <a:schemeClr val="tx1"/>
                </a:solidFill>
                <a:latin typeface="Times New Roman" pitchFamily="18" charset="0"/>
              </a:defRPr>
            </a:lvl5pPr>
            <a:lvl6pPr marL="2490711" indent="-226428" defTabSz="935590" eaLnBrk="0" fontAlgn="base" hangingPunct="0">
              <a:spcBef>
                <a:spcPct val="0"/>
              </a:spcBef>
              <a:spcAft>
                <a:spcPct val="0"/>
              </a:spcAft>
              <a:defRPr>
                <a:solidFill>
                  <a:schemeClr val="tx1"/>
                </a:solidFill>
                <a:latin typeface="Times New Roman" pitchFamily="18" charset="0"/>
              </a:defRPr>
            </a:lvl6pPr>
            <a:lvl7pPr marL="2943568" indent="-226428" defTabSz="935590" eaLnBrk="0" fontAlgn="base" hangingPunct="0">
              <a:spcBef>
                <a:spcPct val="0"/>
              </a:spcBef>
              <a:spcAft>
                <a:spcPct val="0"/>
              </a:spcAft>
              <a:defRPr>
                <a:solidFill>
                  <a:schemeClr val="tx1"/>
                </a:solidFill>
                <a:latin typeface="Times New Roman" pitchFamily="18" charset="0"/>
              </a:defRPr>
            </a:lvl7pPr>
            <a:lvl8pPr marL="3396425" indent="-226428" defTabSz="935590" eaLnBrk="0" fontAlgn="base" hangingPunct="0">
              <a:spcBef>
                <a:spcPct val="0"/>
              </a:spcBef>
              <a:spcAft>
                <a:spcPct val="0"/>
              </a:spcAft>
              <a:defRPr>
                <a:solidFill>
                  <a:schemeClr val="tx1"/>
                </a:solidFill>
                <a:latin typeface="Times New Roman" pitchFamily="18" charset="0"/>
              </a:defRPr>
            </a:lvl8pPr>
            <a:lvl9pPr marL="3849281" indent="-226428" defTabSz="935590" eaLnBrk="0" fontAlgn="base" hangingPunct="0">
              <a:spcBef>
                <a:spcPct val="0"/>
              </a:spcBef>
              <a:spcAft>
                <a:spcPct val="0"/>
              </a:spcAft>
              <a:defRPr>
                <a:solidFill>
                  <a:schemeClr val="tx1"/>
                </a:solidFill>
                <a:latin typeface="Times New Roman" pitchFamily="18" charset="0"/>
              </a:defRPr>
            </a:lvl9pPr>
          </a:lstStyle>
          <a:p>
            <a:fld id="{AC65A97A-F7AA-4980-AABF-71E38D9DEEF0}" type="slidenum">
              <a:rPr lang="en-US" altLang="en-US" smtClean="0"/>
              <a:pPr/>
              <a:t>14</a:t>
            </a:fld>
            <a:endParaRPr lang="en-US" altLang="en-US" smtClean="0"/>
          </a:p>
        </p:txBody>
      </p:sp>
      <p:sp>
        <p:nvSpPr>
          <p:cNvPr id="51203" name="Rectangle 2"/>
          <p:cNvSpPr>
            <a:spLocks noGrp="1" noRot="1" noChangeAspect="1" noChangeArrowheads="1" noTextEdit="1"/>
          </p:cNvSpPr>
          <p:nvPr>
            <p:ph type="sldImg"/>
          </p:nvPr>
        </p:nvSpPr>
        <p:spPr>
          <a:xfrm>
            <a:off x="365125" y="679450"/>
            <a:ext cx="6072188" cy="3416300"/>
          </a:xfrm>
          <a:ln/>
        </p:spPr>
      </p:sp>
      <p:sp>
        <p:nvSpPr>
          <p:cNvPr id="51204"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590">
              <a:defRPr>
                <a:solidFill>
                  <a:schemeClr val="tx1"/>
                </a:solidFill>
                <a:latin typeface="Times New Roman" pitchFamily="18" charset="0"/>
              </a:defRPr>
            </a:lvl1pPr>
            <a:lvl2pPr marL="735892" indent="-283035" defTabSz="935590">
              <a:defRPr>
                <a:solidFill>
                  <a:schemeClr val="tx1"/>
                </a:solidFill>
                <a:latin typeface="Times New Roman" pitchFamily="18" charset="0"/>
              </a:defRPr>
            </a:lvl2pPr>
            <a:lvl3pPr marL="1132142" indent="-226428" defTabSz="935590">
              <a:defRPr>
                <a:solidFill>
                  <a:schemeClr val="tx1"/>
                </a:solidFill>
                <a:latin typeface="Times New Roman" pitchFamily="18" charset="0"/>
              </a:defRPr>
            </a:lvl3pPr>
            <a:lvl4pPr marL="1584998" indent="-226428" defTabSz="935590">
              <a:defRPr>
                <a:solidFill>
                  <a:schemeClr val="tx1"/>
                </a:solidFill>
                <a:latin typeface="Times New Roman" pitchFamily="18" charset="0"/>
              </a:defRPr>
            </a:lvl4pPr>
            <a:lvl5pPr marL="2037855" indent="-226428" defTabSz="935590">
              <a:defRPr>
                <a:solidFill>
                  <a:schemeClr val="tx1"/>
                </a:solidFill>
                <a:latin typeface="Times New Roman" pitchFamily="18" charset="0"/>
              </a:defRPr>
            </a:lvl5pPr>
            <a:lvl6pPr marL="2490711" indent="-226428" defTabSz="935590" eaLnBrk="0" fontAlgn="base" hangingPunct="0">
              <a:spcBef>
                <a:spcPct val="0"/>
              </a:spcBef>
              <a:spcAft>
                <a:spcPct val="0"/>
              </a:spcAft>
              <a:defRPr>
                <a:solidFill>
                  <a:schemeClr val="tx1"/>
                </a:solidFill>
                <a:latin typeface="Times New Roman" pitchFamily="18" charset="0"/>
              </a:defRPr>
            </a:lvl6pPr>
            <a:lvl7pPr marL="2943568" indent="-226428" defTabSz="935590" eaLnBrk="0" fontAlgn="base" hangingPunct="0">
              <a:spcBef>
                <a:spcPct val="0"/>
              </a:spcBef>
              <a:spcAft>
                <a:spcPct val="0"/>
              </a:spcAft>
              <a:defRPr>
                <a:solidFill>
                  <a:schemeClr val="tx1"/>
                </a:solidFill>
                <a:latin typeface="Times New Roman" pitchFamily="18" charset="0"/>
              </a:defRPr>
            </a:lvl7pPr>
            <a:lvl8pPr marL="3396425" indent="-226428" defTabSz="935590" eaLnBrk="0" fontAlgn="base" hangingPunct="0">
              <a:spcBef>
                <a:spcPct val="0"/>
              </a:spcBef>
              <a:spcAft>
                <a:spcPct val="0"/>
              </a:spcAft>
              <a:defRPr>
                <a:solidFill>
                  <a:schemeClr val="tx1"/>
                </a:solidFill>
                <a:latin typeface="Times New Roman" pitchFamily="18" charset="0"/>
              </a:defRPr>
            </a:lvl8pPr>
            <a:lvl9pPr marL="3849281" indent="-226428" defTabSz="935590" eaLnBrk="0" fontAlgn="base" hangingPunct="0">
              <a:spcBef>
                <a:spcPct val="0"/>
              </a:spcBef>
              <a:spcAft>
                <a:spcPct val="0"/>
              </a:spcAft>
              <a:defRPr>
                <a:solidFill>
                  <a:schemeClr val="tx1"/>
                </a:solidFill>
                <a:latin typeface="Times New Roman" pitchFamily="18" charset="0"/>
              </a:defRPr>
            </a:lvl9pPr>
          </a:lstStyle>
          <a:p>
            <a:fld id="{AC65A97A-F7AA-4980-AABF-71E38D9DEEF0}" type="slidenum">
              <a:rPr lang="en-US" altLang="en-US" smtClean="0"/>
              <a:pPr/>
              <a:t>15</a:t>
            </a:fld>
            <a:endParaRPr lang="en-US" altLang="en-US" smtClean="0"/>
          </a:p>
        </p:txBody>
      </p:sp>
      <p:sp>
        <p:nvSpPr>
          <p:cNvPr id="51203" name="Rectangle 2"/>
          <p:cNvSpPr>
            <a:spLocks noGrp="1" noRot="1" noChangeAspect="1" noChangeArrowheads="1" noTextEdit="1"/>
          </p:cNvSpPr>
          <p:nvPr>
            <p:ph type="sldImg"/>
          </p:nvPr>
        </p:nvSpPr>
        <p:spPr>
          <a:xfrm>
            <a:off x="365125" y="679450"/>
            <a:ext cx="6072188" cy="3416300"/>
          </a:xfrm>
          <a:ln/>
        </p:spPr>
      </p:sp>
      <p:sp>
        <p:nvSpPr>
          <p:cNvPr id="51204"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8898" name="Rectangle 2"/>
          <p:cNvSpPr>
            <a:spLocks noGrp="1" noRot="1" noChangeAspect="1" noChangeArrowheads="1" noTextEdit="1"/>
          </p:cNvSpPr>
          <p:nvPr>
            <p:ph type="sldImg"/>
          </p:nvPr>
        </p:nvSpPr>
        <p:spPr>
          <a:xfrm>
            <a:off x="401638" y="587375"/>
            <a:ext cx="6070600" cy="3416300"/>
          </a:xfrm>
        </p:spPr>
      </p:sp>
      <p:sp>
        <p:nvSpPr>
          <p:cNvPr id="1488899" name="Rectangle 3"/>
          <p:cNvSpPr>
            <a:spLocks noGrp="1" noChangeArrowheads="1"/>
          </p:cNvSpPr>
          <p:nvPr>
            <p:ph type="body" idx="1"/>
          </p:nvPr>
        </p:nvSpPr>
        <p:spPr>
          <a:xfrm>
            <a:off x="515938" y="4343400"/>
            <a:ext cx="5910262" cy="4113213"/>
          </a:xfrm>
          <a:ln/>
        </p:spPr>
        <p:txBody>
          <a:bodyPr lIns="91422" tIns="45711" rIns="91422" bIns="45711"/>
          <a:lstStyle/>
          <a:p>
            <a:r>
              <a:rPr lang="en-US" dirty="0"/>
              <a:t>Instead, the memory system of a modern computer consists of a series of black boxes ranging from the fastest to the slowest.</a:t>
            </a:r>
          </a:p>
          <a:p>
            <a:r>
              <a:rPr lang="en-US" dirty="0"/>
              <a:t>Besides variation in speed, these boxes also varies in size (smallest to biggest) and cost.</a:t>
            </a:r>
          </a:p>
          <a:p>
            <a:r>
              <a:rPr lang="en-US" dirty="0"/>
              <a:t>What makes this kind of arrangement work is one of the most important  principle in computer design.  The principle of locality. </a:t>
            </a:r>
            <a:r>
              <a:rPr lang="en-US" dirty="0">
                <a:cs typeface="Arial" charset="0"/>
              </a:rPr>
              <a:t>The principle of locality states that programs access a relatively small portion of the address space at  any instant of time.</a:t>
            </a:r>
            <a:endParaRPr lang="en-US" dirty="0"/>
          </a:p>
          <a:p>
            <a:endParaRPr lang="en-US" dirty="0"/>
          </a:p>
          <a:p>
            <a:r>
              <a:rPr lang="en-US" dirty="0"/>
              <a:t>The design goal is to present the user with as much memory as is available in the cheapest technology (points to the disk).</a:t>
            </a:r>
          </a:p>
          <a:p>
            <a:r>
              <a:rPr lang="en-US" dirty="0"/>
              <a:t>While by taking advantage of the principle of locality, we like to provide the user an average access speed that is very close to the speed that is offered by the fastest technology.</a:t>
            </a:r>
          </a:p>
          <a:p>
            <a:r>
              <a:rPr lang="en-US" dirty="0"/>
              <a:t>(We will go over this slide in detail in the next lectures on caches).</a:t>
            </a:r>
          </a:p>
          <a:p>
            <a:endParaRPr lang="en-US" dirty="0"/>
          </a:p>
        </p:txBody>
      </p:sp>
    </p:spTree>
    <p:extLst>
      <p:ext uri="{BB962C8B-B14F-4D97-AF65-F5344CB8AC3E}">
        <p14:creationId xmlns:p14="http://schemas.microsoft.com/office/powerpoint/2010/main" val="1577379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2450" name="Rectangle 2"/>
          <p:cNvSpPr>
            <a:spLocks noGrp="1" noChangeArrowheads="1"/>
          </p:cNvSpPr>
          <p:nvPr>
            <p:ph type="body" idx="1"/>
          </p:nvPr>
        </p:nvSpPr>
        <p:spPr>
          <a:xfrm>
            <a:off x="516434" y="4345214"/>
            <a:ext cx="5909964" cy="4112381"/>
          </a:xfrm>
          <a:noFill/>
          <a:ln>
            <a:noFill/>
          </a:ln>
        </p:spPr>
        <p:txBody>
          <a:bodyPr lIns="90470" tIns="44441" rIns="90470" bIns="44441"/>
          <a:lstStyle/>
          <a:p>
            <a:r>
              <a:rPr lang="en-US"/>
              <a:t>How does the memory hierarchy work?  Well it is rather simple, at least in principle.</a:t>
            </a:r>
          </a:p>
          <a:p>
            <a:r>
              <a:rPr lang="en-US"/>
              <a:t>In order to take advantage of the temporal locality, that is the locality in time, the memory hierarchy will keep those more recently accessed data items closer to the processor because chances are (points to the principle), the processor will access them again soon.</a:t>
            </a:r>
          </a:p>
          <a:p>
            <a:r>
              <a:rPr lang="en-US"/>
              <a:t>In order to take advantage of the spatial locality, not ONLY do we move the item that has just been accessed to the upper level, but we ALSO move the data items that are adjacent to it.</a:t>
            </a:r>
          </a:p>
          <a:p>
            <a:endParaRPr lang="en-US"/>
          </a:p>
          <a:p>
            <a:r>
              <a:rPr lang="en-US"/>
              <a:t>+1 = 15 min. (X:55)</a:t>
            </a:r>
          </a:p>
        </p:txBody>
      </p:sp>
      <p:sp>
        <p:nvSpPr>
          <p:cNvPr id="1512451" name="Rectangle 3"/>
          <p:cNvSpPr>
            <a:spLocks noGrp="1" noRot="1" noChangeAspect="1" noChangeArrowheads="1" noTextEdit="1"/>
          </p:cNvSpPr>
          <p:nvPr>
            <p:ph type="sldImg"/>
          </p:nvPr>
        </p:nvSpPr>
        <p:spPr>
          <a:xfrm>
            <a:off x="406400" y="588963"/>
            <a:ext cx="6065838" cy="3413125"/>
          </a:xfrm>
          <a:ln/>
        </p:spPr>
      </p:sp>
    </p:spTree>
    <p:extLst>
      <p:ext uri="{BB962C8B-B14F-4D97-AF65-F5344CB8AC3E}">
        <p14:creationId xmlns:p14="http://schemas.microsoft.com/office/powerpoint/2010/main" val="1902247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4498" name="Rectangle 2"/>
          <p:cNvSpPr>
            <a:spLocks noGrp="1" noChangeArrowheads="1"/>
          </p:cNvSpPr>
          <p:nvPr>
            <p:ph type="body" idx="1"/>
          </p:nvPr>
        </p:nvSpPr>
        <p:spPr>
          <a:xfrm>
            <a:off x="516434" y="4345214"/>
            <a:ext cx="5909964" cy="4112381"/>
          </a:xfrm>
          <a:noFill/>
          <a:ln>
            <a:noFill/>
          </a:ln>
        </p:spPr>
        <p:txBody>
          <a:bodyPr lIns="90470" tIns="44441" rIns="90470" bIns="44441"/>
          <a:lstStyle/>
          <a:p>
            <a:r>
              <a:rPr lang="en-US" dirty="0"/>
              <a:t>A HIT is when the data the processor wants to access is found in the upper level (</a:t>
            </a:r>
            <a:r>
              <a:rPr lang="en-US" dirty="0" err="1"/>
              <a:t>Blk</a:t>
            </a:r>
            <a:r>
              <a:rPr lang="en-US" dirty="0"/>
              <a:t> X).</a:t>
            </a:r>
          </a:p>
          <a:p>
            <a:r>
              <a:rPr lang="en-US" dirty="0"/>
              <a:t>The fraction of the memory access that are HIT is defined as HIT rate.</a:t>
            </a:r>
          </a:p>
          <a:p>
            <a:r>
              <a:rPr lang="en-US" dirty="0"/>
              <a:t>HIT Time is the time to access the Upper Level where the data is found (X).  It consists of:</a:t>
            </a:r>
          </a:p>
          <a:p>
            <a:r>
              <a:rPr lang="en-US" dirty="0"/>
              <a:t>(a) Time to access this level.</a:t>
            </a:r>
          </a:p>
          <a:p>
            <a:r>
              <a:rPr lang="en-US" dirty="0"/>
              <a:t>(b) AND the time to determine if this is a Hit or Miss.</a:t>
            </a:r>
          </a:p>
          <a:p>
            <a:r>
              <a:rPr lang="en-US" dirty="0"/>
              <a:t>If the data the processor wants cannot be found in the Upper level.  Then we have a miss and we need to retrieve the data (</a:t>
            </a:r>
            <a:r>
              <a:rPr lang="en-US" dirty="0" err="1"/>
              <a:t>Blk</a:t>
            </a:r>
            <a:r>
              <a:rPr lang="en-US" dirty="0"/>
              <a:t> Y) from the lower level.</a:t>
            </a:r>
          </a:p>
          <a:p>
            <a:r>
              <a:rPr lang="en-US" dirty="0"/>
              <a:t>By definition (definition of Hit: Fraction), the miss rate is just 1 minus the hit rate.</a:t>
            </a:r>
          </a:p>
          <a:p>
            <a:r>
              <a:rPr lang="en-US" dirty="0"/>
              <a:t>This miss penalty also consists of two parts:</a:t>
            </a:r>
          </a:p>
          <a:p>
            <a:r>
              <a:rPr lang="en-US" dirty="0"/>
              <a:t>(a) The time it takes to replace a block (</a:t>
            </a:r>
            <a:r>
              <a:rPr lang="en-US" dirty="0" err="1"/>
              <a:t>Blk</a:t>
            </a:r>
            <a:r>
              <a:rPr lang="en-US" dirty="0"/>
              <a:t> Y to </a:t>
            </a:r>
            <a:r>
              <a:rPr lang="en-US" dirty="0" err="1"/>
              <a:t>BlkX</a:t>
            </a:r>
            <a:r>
              <a:rPr lang="en-US" dirty="0"/>
              <a:t>) in the upper level.</a:t>
            </a:r>
          </a:p>
          <a:p>
            <a:r>
              <a:rPr lang="en-US" dirty="0"/>
              <a:t>(b) And then the time it takes to deliver this new block to the processor.</a:t>
            </a:r>
          </a:p>
          <a:p>
            <a:r>
              <a:rPr lang="en-US" dirty="0"/>
              <a:t>It is very important that your Hit Time to be much </a:t>
            </a:r>
            <a:r>
              <a:rPr lang="en-US" dirty="0" err="1"/>
              <a:t>much</a:t>
            </a:r>
            <a:r>
              <a:rPr lang="en-US" dirty="0"/>
              <a:t> smaller than your miss penalty.  Otherwise, there will be no reason to build a memory hierarchy.</a:t>
            </a:r>
          </a:p>
          <a:p>
            <a:endParaRPr lang="en-US" dirty="0"/>
          </a:p>
        </p:txBody>
      </p:sp>
      <p:sp>
        <p:nvSpPr>
          <p:cNvPr id="1514499" name="Rectangle 3"/>
          <p:cNvSpPr>
            <a:spLocks noGrp="1" noRot="1" noChangeAspect="1" noChangeArrowheads="1" noTextEdit="1"/>
          </p:cNvSpPr>
          <p:nvPr>
            <p:ph type="sldImg"/>
          </p:nvPr>
        </p:nvSpPr>
        <p:spPr>
          <a:xfrm>
            <a:off x="406400" y="588963"/>
            <a:ext cx="6065838" cy="3413125"/>
          </a:xfrm>
          <a:ln/>
        </p:spPr>
      </p:sp>
    </p:spTree>
    <p:extLst>
      <p:ext uri="{BB962C8B-B14F-4D97-AF65-F5344CB8AC3E}">
        <p14:creationId xmlns:p14="http://schemas.microsoft.com/office/powerpoint/2010/main" val="2722175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590">
              <a:defRPr>
                <a:solidFill>
                  <a:schemeClr val="tx1"/>
                </a:solidFill>
                <a:latin typeface="Times New Roman" pitchFamily="18" charset="0"/>
              </a:defRPr>
            </a:lvl1pPr>
            <a:lvl2pPr marL="735892" indent="-283035" defTabSz="935590">
              <a:defRPr>
                <a:solidFill>
                  <a:schemeClr val="tx1"/>
                </a:solidFill>
                <a:latin typeface="Times New Roman" pitchFamily="18" charset="0"/>
              </a:defRPr>
            </a:lvl2pPr>
            <a:lvl3pPr marL="1132142" indent="-226428" defTabSz="935590">
              <a:defRPr>
                <a:solidFill>
                  <a:schemeClr val="tx1"/>
                </a:solidFill>
                <a:latin typeface="Times New Roman" pitchFamily="18" charset="0"/>
              </a:defRPr>
            </a:lvl3pPr>
            <a:lvl4pPr marL="1584998" indent="-226428" defTabSz="935590">
              <a:defRPr>
                <a:solidFill>
                  <a:schemeClr val="tx1"/>
                </a:solidFill>
                <a:latin typeface="Times New Roman" pitchFamily="18" charset="0"/>
              </a:defRPr>
            </a:lvl4pPr>
            <a:lvl5pPr marL="2037855" indent="-226428" defTabSz="935590">
              <a:defRPr>
                <a:solidFill>
                  <a:schemeClr val="tx1"/>
                </a:solidFill>
                <a:latin typeface="Times New Roman" pitchFamily="18" charset="0"/>
              </a:defRPr>
            </a:lvl5pPr>
            <a:lvl6pPr marL="2490711" indent="-226428" defTabSz="935590" eaLnBrk="0" fontAlgn="base" hangingPunct="0">
              <a:spcBef>
                <a:spcPct val="0"/>
              </a:spcBef>
              <a:spcAft>
                <a:spcPct val="0"/>
              </a:spcAft>
              <a:defRPr>
                <a:solidFill>
                  <a:schemeClr val="tx1"/>
                </a:solidFill>
                <a:latin typeface="Times New Roman" pitchFamily="18" charset="0"/>
              </a:defRPr>
            </a:lvl6pPr>
            <a:lvl7pPr marL="2943568" indent="-226428" defTabSz="935590" eaLnBrk="0" fontAlgn="base" hangingPunct="0">
              <a:spcBef>
                <a:spcPct val="0"/>
              </a:spcBef>
              <a:spcAft>
                <a:spcPct val="0"/>
              </a:spcAft>
              <a:defRPr>
                <a:solidFill>
                  <a:schemeClr val="tx1"/>
                </a:solidFill>
                <a:latin typeface="Times New Roman" pitchFamily="18" charset="0"/>
              </a:defRPr>
            </a:lvl7pPr>
            <a:lvl8pPr marL="3396425" indent="-226428" defTabSz="935590" eaLnBrk="0" fontAlgn="base" hangingPunct="0">
              <a:spcBef>
                <a:spcPct val="0"/>
              </a:spcBef>
              <a:spcAft>
                <a:spcPct val="0"/>
              </a:spcAft>
              <a:defRPr>
                <a:solidFill>
                  <a:schemeClr val="tx1"/>
                </a:solidFill>
                <a:latin typeface="Times New Roman" pitchFamily="18" charset="0"/>
              </a:defRPr>
            </a:lvl8pPr>
            <a:lvl9pPr marL="3849281" indent="-226428" defTabSz="935590" eaLnBrk="0" fontAlgn="base" hangingPunct="0">
              <a:spcBef>
                <a:spcPct val="0"/>
              </a:spcBef>
              <a:spcAft>
                <a:spcPct val="0"/>
              </a:spcAft>
              <a:defRPr>
                <a:solidFill>
                  <a:schemeClr val="tx1"/>
                </a:solidFill>
                <a:latin typeface="Times New Roman" pitchFamily="18" charset="0"/>
              </a:defRPr>
            </a:lvl9pPr>
          </a:lstStyle>
          <a:p>
            <a:fld id="{38C8E2F1-81E1-4763-9C00-8800238F99FC}" type="slidenum">
              <a:rPr lang="en-US" altLang="en-US" smtClean="0"/>
              <a:pPr/>
              <a:t>23</a:t>
            </a:fld>
            <a:endParaRPr lang="en-US" altLang="en-US" smtClean="0"/>
          </a:p>
        </p:txBody>
      </p:sp>
      <p:sp>
        <p:nvSpPr>
          <p:cNvPr id="34819" name="Rectangle 2"/>
          <p:cNvSpPr>
            <a:spLocks noGrp="1" noRot="1" noChangeAspect="1" noChangeArrowheads="1" noTextEdit="1"/>
          </p:cNvSpPr>
          <p:nvPr>
            <p:ph type="sldImg"/>
          </p:nvPr>
        </p:nvSpPr>
        <p:spPr>
          <a:xfrm>
            <a:off x="685800" y="1143000"/>
            <a:ext cx="5486400" cy="3086100"/>
          </a:xfrm>
          <a:ln/>
        </p:spPr>
      </p:sp>
      <p:sp>
        <p:nvSpPr>
          <p:cNvPr id="34820"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590">
              <a:defRPr>
                <a:solidFill>
                  <a:schemeClr val="tx1"/>
                </a:solidFill>
                <a:latin typeface="Times New Roman" pitchFamily="18" charset="0"/>
              </a:defRPr>
            </a:lvl1pPr>
            <a:lvl2pPr marL="735892" indent="-283035" defTabSz="935590">
              <a:defRPr>
                <a:solidFill>
                  <a:schemeClr val="tx1"/>
                </a:solidFill>
                <a:latin typeface="Times New Roman" pitchFamily="18" charset="0"/>
              </a:defRPr>
            </a:lvl2pPr>
            <a:lvl3pPr marL="1132142" indent="-226428" defTabSz="935590">
              <a:defRPr>
                <a:solidFill>
                  <a:schemeClr val="tx1"/>
                </a:solidFill>
                <a:latin typeface="Times New Roman" pitchFamily="18" charset="0"/>
              </a:defRPr>
            </a:lvl3pPr>
            <a:lvl4pPr marL="1584998" indent="-226428" defTabSz="935590">
              <a:defRPr>
                <a:solidFill>
                  <a:schemeClr val="tx1"/>
                </a:solidFill>
                <a:latin typeface="Times New Roman" pitchFamily="18" charset="0"/>
              </a:defRPr>
            </a:lvl4pPr>
            <a:lvl5pPr marL="2037855" indent="-226428" defTabSz="935590">
              <a:defRPr>
                <a:solidFill>
                  <a:schemeClr val="tx1"/>
                </a:solidFill>
                <a:latin typeface="Times New Roman" pitchFamily="18" charset="0"/>
              </a:defRPr>
            </a:lvl5pPr>
            <a:lvl6pPr marL="2490711" indent="-226428" defTabSz="935590" eaLnBrk="0" fontAlgn="base" hangingPunct="0">
              <a:spcBef>
                <a:spcPct val="0"/>
              </a:spcBef>
              <a:spcAft>
                <a:spcPct val="0"/>
              </a:spcAft>
              <a:defRPr>
                <a:solidFill>
                  <a:schemeClr val="tx1"/>
                </a:solidFill>
                <a:latin typeface="Times New Roman" pitchFamily="18" charset="0"/>
              </a:defRPr>
            </a:lvl6pPr>
            <a:lvl7pPr marL="2943568" indent="-226428" defTabSz="935590" eaLnBrk="0" fontAlgn="base" hangingPunct="0">
              <a:spcBef>
                <a:spcPct val="0"/>
              </a:spcBef>
              <a:spcAft>
                <a:spcPct val="0"/>
              </a:spcAft>
              <a:defRPr>
                <a:solidFill>
                  <a:schemeClr val="tx1"/>
                </a:solidFill>
                <a:latin typeface="Times New Roman" pitchFamily="18" charset="0"/>
              </a:defRPr>
            </a:lvl7pPr>
            <a:lvl8pPr marL="3396425" indent="-226428" defTabSz="935590" eaLnBrk="0" fontAlgn="base" hangingPunct="0">
              <a:spcBef>
                <a:spcPct val="0"/>
              </a:spcBef>
              <a:spcAft>
                <a:spcPct val="0"/>
              </a:spcAft>
              <a:defRPr>
                <a:solidFill>
                  <a:schemeClr val="tx1"/>
                </a:solidFill>
                <a:latin typeface="Times New Roman" pitchFamily="18" charset="0"/>
              </a:defRPr>
            </a:lvl8pPr>
            <a:lvl9pPr marL="3849281" indent="-226428" defTabSz="935590" eaLnBrk="0" fontAlgn="base" hangingPunct="0">
              <a:spcBef>
                <a:spcPct val="0"/>
              </a:spcBef>
              <a:spcAft>
                <a:spcPct val="0"/>
              </a:spcAft>
              <a:defRPr>
                <a:solidFill>
                  <a:schemeClr val="tx1"/>
                </a:solidFill>
                <a:latin typeface="Times New Roman" pitchFamily="18" charset="0"/>
              </a:defRPr>
            </a:lvl9pPr>
          </a:lstStyle>
          <a:p>
            <a:fld id="{36481762-632E-4D5A-B41D-68818E5911BB}" type="slidenum">
              <a:rPr lang="en-US" altLang="en-US" smtClean="0"/>
              <a:pPr/>
              <a:t>25</a:t>
            </a:fld>
            <a:endParaRPr lang="en-US" altLang="en-US" smtClean="0"/>
          </a:p>
        </p:txBody>
      </p:sp>
      <p:sp>
        <p:nvSpPr>
          <p:cNvPr id="37891" name="Rectangle 2"/>
          <p:cNvSpPr>
            <a:spLocks noGrp="1" noRot="1" noChangeAspect="1" noChangeArrowheads="1" noTextEdit="1"/>
          </p:cNvSpPr>
          <p:nvPr>
            <p:ph type="sldImg"/>
          </p:nvPr>
        </p:nvSpPr>
        <p:spPr>
          <a:xfrm>
            <a:off x="365125" y="679450"/>
            <a:ext cx="6072188" cy="3416300"/>
          </a:xfrm>
          <a:ln/>
        </p:spPr>
      </p:sp>
      <p:sp>
        <p:nvSpPr>
          <p:cNvPr id="37892"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590">
              <a:defRPr>
                <a:solidFill>
                  <a:schemeClr val="tx1"/>
                </a:solidFill>
                <a:latin typeface="Times New Roman" pitchFamily="18" charset="0"/>
              </a:defRPr>
            </a:lvl1pPr>
            <a:lvl2pPr marL="735892" indent="-283035" defTabSz="935590">
              <a:defRPr>
                <a:solidFill>
                  <a:schemeClr val="tx1"/>
                </a:solidFill>
                <a:latin typeface="Times New Roman" pitchFamily="18" charset="0"/>
              </a:defRPr>
            </a:lvl2pPr>
            <a:lvl3pPr marL="1132142" indent="-226428" defTabSz="935590">
              <a:defRPr>
                <a:solidFill>
                  <a:schemeClr val="tx1"/>
                </a:solidFill>
                <a:latin typeface="Times New Roman" pitchFamily="18" charset="0"/>
              </a:defRPr>
            </a:lvl3pPr>
            <a:lvl4pPr marL="1584998" indent="-226428" defTabSz="935590">
              <a:defRPr>
                <a:solidFill>
                  <a:schemeClr val="tx1"/>
                </a:solidFill>
                <a:latin typeface="Times New Roman" pitchFamily="18" charset="0"/>
              </a:defRPr>
            </a:lvl4pPr>
            <a:lvl5pPr marL="2037855" indent="-226428" defTabSz="935590">
              <a:defRPr>
                <a:solidFill>
                  <a:schemeClr val="tx1"/>
                </a:solidFill>
                <a:latin typeface="Times New Roman" pitchFamily="18" charset="0"/>
              </a:defRPr>
            </a:lvl5pPr>
            <a:lvl6pPr marL="2490711" indent="-226428" defTabSz="935590" eaLnBrk="0" fontAlgn="base" hangingPunct="0">
              <a:spcBef>
                <a:spcPct val="0"/>
              </a:spcBef>
              <a:spcAft>
                <a:spcPct val="0"/>
              </a:spcAft>
              <a:defRPr>
                <a:solidFill>
                  <a:schemeClr val="tx1"/>
                </a:solidFill>
                <a:latin typeface="Times New Roman" pitchFamily="18" charset="0"/>
              </a:defRPr>
            </a:lvl6pPr>
            <a:lvl7pPr marL="2943568" indent="-226428" defTabSz="935590" eaLnBrk="0" fontAlgn="base" hangingPunct="0">
              <a:spcBef>
                <a:spcPct val="0"/>
              </a:spcBef>
              <a:spcAft>
                <a:spcPct val="0"/>
              </a:spcAft>
              <a:defRPr>
                <a:solidFill>
                  <a:schemeClr val="tx1"/>
                </a:solidFill>
                <a:latin typeface="Times New Roman" pitchFamily="18" charset="0"/>
              </a:defRPr>
            </a:lvl7pPr>
            <a:lvl8pPr marL="3396425" indent="-226428" defTabSz="935590" eaLnBrk="0" fontAlgn="base" hangingPunct="0">
              <a:spcBef>
                <a:spcPct val="0"/>
              </a:spcBef>
              <a:spcAft>
                <a:spcPct val="0"/>
              </a:spcAft>
              <a:defRPr>
                <a:solidFill>
                  <a:schemeClr val="tx1"/>
                </a:solidFill>
                <a:latin typeface="Times New Roman" pitchFamily="18" charset="0"/>
              </a:defRPr>
            </a:lvl8pPr>
            <a:lvl9pPr marL="3849281" indent="-226428" defTabSz="935590" eaLnBrk="0" fontAlgn="base" hangingPunct="0">
              <a:spcBef>
                <a:spcPct val="0"/>
              </a:spcBef>
              <a:spcAft>
                <a:spcPct val="0"/>
              </a:spcAft>
              <a:defRPr>
                <a:solidFill>
                  <a:schemeClr val="tx1"/>
                </a:solidFill>
                <a:latin typeface="Times New Roman" pitchFamily="18" charset="0"/>
              </a:defRPr>
            </a:lvl9pPr>
          </a:lstStyle>
          <a:p>
            <a:fld id="{5FE9CB0C-1AED-4398-BD39-8AB47099443A}" type="slidenum">
              <a:rPr lang="en-US" altLang="en-US" smtClean="0"/>
              <a:pPr/>
              <a:t>27</a:t>
            </a:fld>
            <a:endParaRPr lang="en-US" altLang="en-US" smtClean="0"/>
          </a:p>
        </p:txBody>
      </p:sp>
      <p:sp>
        <p:nvSpPr>
          <p:cNvPr id="38915" name="Rectangle 2"/>
          <p:cNvSpPr>
            <a:spLocks noGrp="1" noRot="1" noChangeAspect="1" noChangeArrowheads="1" noTextEdit="1"/>
          </p:cNvSpPr>
          <p:nvPr>
            <p:ph type="sldImg"/>
          </p:nvPr>
        </p:nvSpPr>
        <p:spPr>
          <a:xfrm>
            <a:off x="685800" y="1143000"/>
            <a:ext cx="5486400" cy="3086100"/>
          </a:xfrm>
          <a:ln/>
        </p:spPr>
      </p:sp>
      <p:sp>
        <p:nvSpPr>
          <p:cNvPr id="38916"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590">
              <a:defRPr>
                <a:solidFill>
                  <a:schemeClr val="tx1"/>
                </a:solidFill>
                <a:latin typeface="Times New Roman" pitchFamily="18" charset="0"/>
              </a:defRPr>
            </a:lvl1pPr>
            <a:lvl2pPr marL="735892" indent="-283035" defTabSz="935590">
              <a:defRPr>
                <a:solidFill>
                  <a:schemeClr val="tx1"/>
                </a:solidFill>
                <a:latin typeface="Times New Roman" pitchFamily="18" charset="0"/>
              </a:defRPr>
            </a:lvl2pPr>
            <a:lvl3pPr marL="1132142" indent="-226428" defTabSz="935590">
              <a:defRPr>
                <a:solidFill>
                  <a:schemeClr val="tx1"/>
                </a:solidFill>
                <a:latin typeface="Times New Roman" pitchFamily="18" charset="0"/>
              </a:defRPr>
            </a:lvl3pPr>
            <a:lvl4pPr marL="1584998" indent="-226428" defTabSz="935590">
              <a:defRPr>
                <a:solidFill>
                  <a:schemeClr val="tx1"/>
                </a:solidFill>
                <a:latin typeface="Times New Roman" pitchFamily="18" charset="0"/>
              </a:defRPr>
            </a:lvl4pPr>
            <a:lvl5pPr marL="2037855" indent="-226428" defTabSz="935590">
              <a:defRPr>
                <a:solidFill>
                  <a:schemeClr val="tx1"/>
                </a:solidFill>
                <a:latin typeface="Times New Roman" pitchFamily="18" charset="0"/>
              </a:defRPr>
            </a:lvl5pPr>
            <a:lvl6pPr marL="2490711" indent="-226428" defTabSz="935590" eaLnBrk="0" fontAlgn="base" hangingPunct="0">
              <a:spcBef>
                <a:spcPct val="0"/>
              </a:spcBef>
              <a:spcAft>
                <a:spcPct val="0"/>
              </a:spcAft>
              <a:defRPr>
                <a:solidFill>
                  <a:schemeClr val="tx1"/>
                </a:solidFill>
                <a:latin typeface="Times New Roman" pitchFamily="18" charset="0"/>
              </a:defRPr>
            </a:lvl6pPr>
            <a:lvl7pPr marL="2943568" indent="-226428" defTabSz="935590" eaLnBrk="0" fontAlgn="base" hangingPunct="0">
              <a:spcBef>
                <a:spcPct val="0"/>
              </a:spcBef>
              <a:spcAft>
                <a:spcPct val="0"/>
              </a:spcAft>
              <a:defRPr>
                <a:solidFill>
                  <a:schemeClr val="tx1"/>
                </a:solidFill>
                <a:latin typeface="Times New Roman" pitchFamily="18" charset="0"/>
              </a:defRPr>
            </a:lvl7pPr>
            <a:lvl8pPr marL="3396425" indent="-226428" defTabSz="935590" eaLnBrk="0" fontAlgn="base" hangingPunct="0">
              <a:spcBef>
                <a:spcPct val="0"/>
              </a:spcBef>
              <a:spcAft>
                <a:spcPct val="0"/>
              </a:spcAft>
              <a:defRPr>
                <a:solidFill>
                  <a:schemeClr val="tx1"/>
                </a:solidFill>
                <a:latin typeface="Times New Roman" pitchFamily="18" charset="0"/>
              </a:defRPr>
            </a:lvl8pPr>
            <a:lvl9pPr marL="3849281" indent="-226428" defTabSz="935590" eaLnBrk="0" fontAlgn="base" hangingPunct="0">
              <a:spcBef>
                <a:spcPct val="0"/>
              </a:spcBef>
              <a:spcAft>
                <a:spcPct val="0"/>
              </a:spcAft>
              <a:defRPr>
                <a:solidFill>
                  <a:schemeClr val="tx1"/>
                </a:solidFill>
                <a:latin typeface="Times New Roman" pitchFamily="18" charset="0"/>
              </a:defRPr>
            </a:lvl9pPr>
          </a:lstStyle>
          <a:p>
            <a:fld id="{FB059F1F-AE3A-42E9-ABD4-FBC22E48EA9A}" type="slidenum">
              <a:rPr lang="en-US" altLang="en-US" smtClean="0"/>
              <a:pPr/>
              <a:t>4</a:t>
            </a:fld>
            <a:endParaRPr lang="en-US" altLang="en-US" smtClean="0"/>
          </a:p>
        </p:txBody>
      </p:sp>
      <p:sp>
        <p:nvSpPr>
          <p:cNvPr id="30723" name="Rectangle 2"/>
          <p:cNvSpPr>
            <a:spLocks noGrp="1" noRot="1" noChangeAspect="1" noChangeArrowheads="1" noTextEdit="1"/>
          </p:cNvSpPr>
          <p:nvPr>
            <p:ph type="sldImg"/>
          </p:nvPr>
        </p:nvSpPr>
        <p:spPr>
          <a:xfrm>
            <a:off x="685800" y="1143000"/>
            <a:ext cx="5486400" cy="3086100"/>
          </a:xfrm>
          <a:ln/>
        </p:spPr>
      </p:sp>
      <p:sp>
        <p:nvSpPr>
          <p:cNvPr id="30724"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590">
              <a:defRPr>
                <a:solidFill>
                  <a:schemeClr val="tx1"/>
                </a:solidFill>
                <a:latin typeface="Times New Roman" pitchFamily="18" charset="0"/>
              </a:defRPr>
            </a:lvl1pPr>
            <a:lvl2pPr marL="735892" indent="-283035" defTabSz="935590">
              <a:defRPr>
                <a:solidFill>
                  <a:schemeClr val="tx1"/>
                </a:solidFill>
                <a:latin typeface="Times New Roman" pitchFamily="18" charset="0"/>
              </a:defRPr>
            </a:lvl2pPr>
            <a:lvl3pPr marL="1132142" indent="-226428" defTabSz="935590">
              <a:defRPr>
                <a:solidFill>
                  <a:schemeClr val="tx1"/>
                </a:solidFill>
                <a:latin typeface="Times New Roman" pitchFamily="18" charset="0"/>
              </a:defRPr>
            </a:lvl3pPr>
            <a:lvl4pPr marL="1584998" indent="-226428" defTabSz="935590">
              <a:defRPr>
                <a:solidFill>
                  <a:schemeClr val="tx1"/>
                </a:solidFill>
                <a:latin typeface="Times New Roman" pitchFamily="18" charset="0"/>
              </a:defRPr>
            </a:lvl4pPr>
            <a:lvl5pPr marL="2037855" indent="-226428" defTabSz="935590">
              <a:defRPr>
                <a:solidFill>
                  <a:schemeClr val="tx1"/>
                </a:solidFill>
                <a:latin typeface="Times New Roman" pitchFamily="18" charset="0"/>
              </a:defRPr>
            </a:lvl5pPr>
            <a:lvl6pPr marL="2490711" indent="-226428" defTabSz="935590" eaLnBrk="0" fontAlgn="base" hangingPunct="0">
              <a:spcBef>
                <a:spcPct val="0"/>
              </a:spcBef>
              <a:spcAft>
                <a:spcPct val="0"/>
              </a:spcAft>
              <a:defRPr>
                <a:solidFill>
                  <a:schemeClr val="tx1"/>
                </a:solidFill>
                <a:latin typeface="Times New Roman" pitchFamily="18" charset="0"/>
              </a:defRPr>
            </a:lvl6pPr>
            <a:lvl7pPr marL="2943568" indent="-226428" defTabSz="935590" eaLnBrk="0" fontAlgn="base" hangingPunct="0">
              <a:spcBef>
                <a:spcPct val="0"/>
              </a:spcBef>
              <a:spcAft>
                <a:spcPct val="0"/>
              </a:spcAft>
              <a:defRPr>
                <a:solidFill>
                  <a:schemeClr val="tx1"/>
                </a:solidFill>
                <a:latin typeface="Times New Roman" pitchFamily="18" charset="0"/>
              </a:defRPr>
            </a:lvl7pPr>
            <a:lvl8pPr marL="3396425" indent="-226428" defTabSz="935590" eaLnBrk="0" fontAlgn="base" hangingPunct="0">
              <a:spcBef>
                <a:spcPct val="0"/>
              </a:spcBef>
              <a:spcAft>
                <a:spcPct val="0"/>
              </a:spcAft>
              <a:defRPr>
                <a:solidFill>
                  <a:schemeClr val="tx1"/>
                </a:solidFill>
                <a:latin typeface="Times New Roman" pitchFamily="18" charset="0"/>
              </a:defRPr>
            </a:lvl8pPr>
            <a:lvl9pPr marL="3849281" indent="-226428" defTabSz="935590" eaLnBrk="0" fontAlgn="base" hangingPunct="0">
              <a:spcBef>
                <a:spcPct val="0"/>
              </a:spcBef>
              <a:spcAft>
                <a:spcPct val="0"/>
              </a:spcAft>
              <a:defRPr>
                <a:solidFill>
                  <a:schemeClr val="tx1"/>
                </a:solidFill>
                <a:latin typeface="Times New Roman" pitchFamily="18" charset="0"/>
              </a:defRPr>
            </a:lvl9pPr>
          </a:lstStyle>
          <a:p>
            <a:fld id="{5FE9CB0C-1AED-4398-BD39-8AB47099443A}" type="slidenum">
              <a:rPr lang="en-US" altLang="en-US" smtClean="0"/>
              <a:pPr/>
              <a:t>28</a:t>
            </a:fld>
            <a:endParaRPr lang="en-US" altLang="en-US" smtClean="0"/>
          </a:p>
        </p:txBody>
      </p:sp>
      <p:sp>
        <p:nvSpPr>
          <p:cNvPr id="38915" name="Rectangle 2"/>
          <p:cNvSpPr>
            <a:spLocks noGrp="1" noRot="1" noChangeAspect="1" noChangeArrowheads="1" noTextEdit="1"/>
          </p:cNvSpPr>
          <p:nvPr>
            <p:ph type="sldImg"/>
          </p:nvPr>
        </p:nvSpPr>
        <p:spPr>
          <a:xfrm>
            <a:off x="685800" y="1143000"/>
            <a:ext cx="5486400" cy="3086100"/>
          </a:xfrm>
          <a:ln/>
        </p:spPr>
      </p:sp>
      <p:sp>
        <p:nvSpPr>
          <p:cNvPr id="38916"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590">
              <a:defRPr>
                <a:solidFill>
                  <a:schemeClr val="tx1"/>
                </a:solidFill>
                <a:latin typeface="Times New Roman" pitchFamily="18" charset="0"/>
              </a:defRPr>
            </a:lvl1pPr>
            <a:lvl2pPr marL="735892" indent="-283035" defTabSz="935590">
              <a:defRPr>
                <a:solidFill>
                  <a:schemeClr val="tx1"/>
                </a:solidFill>
                <a:latin typeface="Times New Roman" pitchFamily="18" charset="0"/>
              </a:defRPr>
            </a:lvl2pPr>
            <a:lvl3pPr marL="1132142" indent="-226428" defTabSz="935590">
              <a:defRPr>
                <a:solidFill>
                  <a:schemeClr val="tx1"/>
                </a:solidFill>
                <a:latin typeface="Times New Roman" pitchFamily="18" charset="0"/>
              </a:defRPr>
            </a:lvl3pPr>
            <a:lvl4pPr marL="1584998" indent="-226428" defTabSz="935590">
              <a:defRPr>
                <a:solidFill>
                  <a:schemeClr val="tx1"/>
                </a:solidFill>
                <a:latin typeface="Times New Roman" pitchFamily="18" charset="0"/>
              </a:defRPr>
            </a:lvl4pPr>
            <a:lvl5pPr marL="2037855" indent="-226428" defTabSz="935590">
              <a:defRPr>
                <a:solidFill>
                  <a:schemeClr val="tx1"/>
                </a:solidFill>
                <a:latin typeface="Times New Roman" pitchFamily="18" charset="0"/>
              </a:defRPr>
            </a:lvl5pPr>
            <a:lvl6pPr marL="2490711" indent="-226428" defTabSz="935590" eaLnBrk="0" fontAlgn="base" hangingPunct="0">
              <a:spcBef>
                <a:spcPct val="0"/>
              </a:spcBef>
              <a:spcAft>
                <a:spcPct val="0"/>
              </a:spcAft>
              <a:defRPr>
                <a:solidFill>
                  <a:schemeClr val="tx1"/>
                </a:solidFill>
                <a:latin typeface="Times New Roman" pitchFamily="18" charset="0"/>
              </a:defRPr>
            </a:lvl6pPr>
            <a:lvl7pPr marL="2943568" indent="-226428" defTabSz="935590" eaLnBrk="0" fontAlgn="base" hangingPunct="0">
              <a:spcBef>
                <a:spcPct val="0"/>
              </a:spcBef>
              <a:spcAft>
                <a:spcPct val="0"/>
              </a:spcAft>
              <a:defRPr>
                <a:solidFill>
                  <a:schemeClr val="tx1"/>
                </a:solidFill>
                <a:latin typeface="Times New Roman" pitchFamily="18" charset="0"/>
              </a:defRPr>
            </a:lvl7pPr>
            <a:lvl8pPr marL="3396425" indent="-226428" defTabSz="935590" eaLnBrk="0" fontAlgn="base" hangingPunct="0">
              <a:spcBef>
                <a:spcPct val="0"/>
              </a:spcBef>
              <a:spcAft>
                <a:spcPct val="0"/>
              </a:spcAft>
              <a:defRPr>
                <a:solidFill>
                  <a:schemeClr val="tx1"/>
                </a:solidFill>
                <a:latin typeface="Times New Roman" pitchFamily="18" charset="0"/>
              </a:defRPr>
            </a:lvl8pPr>
            <a:lvl9pPr marL="3849281" indent="-226428" defTabSz="935590" eaLnBrk="0" fontAlgn="base" hangingPunct="0">
              <a:spcBef>
                <a:spcPct val="0"/>
              </a:spcBef>
              <a:spcAft>
                <a:spcPct val="0"/>
              </a:spcAft>
              <a:defRPr>
                <a:solidFill>
                  <a:schemeClr val="tx1"/>
                </a:solidFill>
                <a:latin typeface="Times New Roman" pitchFamily="18" charset="0"/>
              </a:defRPr>
            </a:lvl9pPr>
          </a:lstStyle>
          <a:p>
            <a:fld id="{CE82E7CE-321E-4DF2-912D-9BB003D25485}" type="slidenum">
              <a:rPr lang="en-US" altLang="en-US" smtClean="0"/>
              <a:pPr/>
              <a:t>29</a:t>
            </a:fld>
            <a:endParaRPr lang="en-US" altLang="en-US" smtClean="0"/>
          </a:p>
        </p:txBody>
      </p:sp>
      <p:sp>
        <p:nvSpPr>
          <p:cNvPr id="39939" name="Rectangle 2"/>
          <p:cNvSpPr>
            <a:spLocks noGrp="1" noRot="1" noChangeAspect="1" noChangeArrowheads="1" noTextEdit="1"/>
          </p:cNvSpPr>
          <p:nvPr>
            <p:ph type="sldImg"/>
          </p:nvPr>
        </p:nvSpPr>
        <p:spPr>
          <a:xfrm>
            <a:off x="685800" y="1143000"/>
            <a:ext cx="5486400" cy="3086100"/>
          </a:xfrm>
          <a:ln/>
        </p:spPr>
      </p:sp>
      <p:sp>
        <p:nvSpPr>
          <p:cNvPr id="39940"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590">
              <a:defRPr>
                <a:solidFill>
                  <a:schemeClr val="tx1"/>
                </a:solidFill>
                <a:latin typeface="Times New Roman" pitchFamily="18" charset="0"/>
              </a:defRPr>
            </a:lvl1pPr>
            <a:lvl2pPr marL="735892" indent="-283035" defTabSz="935590">
              <a:defRPr>
                <a:solidFill>
                  <a:schemeClr val="tx1"/>
                </a:solidFill>
                <a:latin typeface="Times New Roman" pitchFamily="18" charset="0"/>
              </a:defRPr>
            </a:lvl2pPr>
            <a:lvl3pPr marL="1132142" indent="-226428" defTabSz="935590">
              <a:defRPr>
                <a:solidFill>
                  <a:schemeClr val="tx1"/>
                </a:solidFill>
                <a:latin typeface="Times New Roman" pitchFamily="18" charset="0"/>
              </a:defRPr>
            </a:lvl3pPr>
            <a:lvl4pPr marL="1584998" indent="-226428" defTabSz="935590">
              <a:defRPr>
                <a:solidFill>
                  <a:schemeClr val="tx1"/>
                </a:solidFill>
                <a:latin typeface="Times New Roman" pitchFamily="18" charset="0"/>
              </a:defRPr>
            </a:lvl4pPr>
            <a:lvl5pPr marL="2037855" indent="-226428" defTabSz="935590">
              <a:defRPr>
                <a:solidFill>
                  <a:schemeClr val="tx1"/>
                </a:solidFill>
                <a:latin typeface="Times New Roman" pitchFamily="18" charset="0"/>
              </a:defRPr>
            </a:lvl5pPr>
            <a:lvl6pPr marL="2490711" indent="-226428" defTabSz="935590" eaLnBrk="0" fontAlgn="base" hangingPunct="0">
              <a:spcBef>
                <a:spcPct val="0"/>
              </a:spcBef>
              <a:spcAft>
                <a:spcPct val="0"/>
              </a:spcAft>
              <a:defRPr>
                <a:solidFill>
                  <a:schemeClr val="tx1"/>
                </a:solidFill>
                <a:latin typeface="Times New Roman" pitchFamily="18" charset="0"/>
              </a:defRPr>
            </a:lvl6pPr>
            <a:lvl7pPr marL="2943568" indent="-226428" defTabSz="935590" eaLnBrk="0" fontAlgn="base" hangingPunct="0">
              <a:spcBef>
                <a:spcPct val="0"/>
              </a:spcBef>
              <a:spcAft>
                <a:spcPct val="0"/>
              </a:spcAft>
              <a:defRPr>
                <a:solidFill>
                  <a:schemeClr val="tx1"/>
                </a:solidFill>
                <a:latin typeface="Times New Roman" pitchFamily="18" charset="0"/>
              </a:defRPr>
            </a:lvl7pPr>
            <a:lvl8pPr marL="3396425" indent="-226428" defTabSz="935590" eaLnBrk="0" fontAlgn="base" hangingPunct="0">
              <a:spcBef>
                <a:spcPct val="0"/>
              </a:spcBef>
              <a:spcAft>
                <a:spcPct val="0"/>
              </a:spcAft>
              <a:defRPr>
                <a:solidFill>
                  <a:schemeClr val="tx1"/>
                </a:solidFill>
                <a:latin typeface="Times New Roman" pitchFamily="18" charset="0"/>
              </a:defRPr>
            </a:lvl8pPr>
            <a:lvl9pPr marL="3849281" indent="-226428" defTabSz="935590" eaLnBrk="0" fontAlgn="base" hangingPunct="0">
              <a:spcBef>
                <a:spcPct val="0"/>
              </a:spcBef>
              <a:spcAft>
                <a:spcPct val="0"/>
              </a:spcAft>
              <a:defRPr>
                <a:solidFill>
                  <a:schemeClr val="tx1"/>
                </a:solidFill>
                <a:latin typeface="Times New Roman" pitchFamily="18" charset="0"/>
              </a:defRPr>
            </a:lvl9pPr>
          </a:lstStyle>
          <a:p>
            <a:fld id="{DB0A0D45-6C5F-4116-9C9E-5644201173A0}" type="slidenum">
              <a:rPr lang="en-US" altLang="en-US" smtClean="0"/>
              <a:pPr/>
              <a:t>30</a:t>
            </a:fld>
            <a:endParaRPr lang="en-US" altLang="en-US" smtClean="0"/>
          </a:p>
        </p:txBody>
      </p:sp>
      <p:sp>
        <p:nvSpPr>
          <p:cNvPr id="40963" name="Rectangle 2"/>
          <p:cNvSpPr>
            <a:spLocks noGrp="1" noRot="1" noChangeAspect="1" noChangeArrowheads="1" noTextEdit="1"/>
          </p:cNvSpPr>
          <p:nvPr>
            <p:ph type="sldImg"/>
          </p:nvPr>
        </p:nvSpPr>
        <p:spPr>
          <a:xfrm>
            <a:off x="365125" y="679450"/>
            <a:ext cx="6072188" cy="3416300"/>
          </a:xfrm>
          <a:ln/>
        </p:spPr>
      </p:sp>
      <p:sp>
        <p:nvSpPr>
          <p:cNvPr id="40964"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590">
              <a:defRPr>
                <a:solidFill>
                  <a:schemeClr val="tx1"/>
                </a:solidFill>
                <a:latin typeface="Times New Roman" pitchFamily="18" charset="0"/>
              </a:defRPr>
            </a:lvl1pPr>
            <a:lvl2pPr marL="735892" indent="-283035" defTabSz="935590">
              <a:defRPr>
                <a:solidFill>
                  <a:schemeClr val="tx1"/>
                </a:solidFill>
                <a:latin typeface="Times New Roman" pitchFamily="18" charset="0"/>
              </a:defRPr>
            </a:lvl2pPr>
            <a:lvl3pPr marL="1132142" indent="-226428" defTabSz="935590">
              <a:defRPr>
                <a:solidFill>
                  <a:schemeClr val="tx1"/>
                </a:solidFill>
                <a:latin typeface="Times New Roman" pitchFamily="18" charset="0"/>
              </a:defRPr>
            </a:lvl3pPr>
            <a:lvl4pPr marL="1584998" indent="-226428" defTabSz="935590">
              <a:defRPr>
                <a:solidFill>
                  <a:schemeClr val="tx1"/>
                </a:solidFill>
                <a:latin typeface="Times New Roman" pitchFamily="18" charset="0"/>
              </a:defRPr>
            </a:lvl4pPr>
            <a:lvl5pPr marL="2037855" indent="-226428" defTabSz="935590">
              <a:defRPr>
                <a:solidFill>
                  <a:schemeClr val="tx1"/>
                </a:solidFill>
                <a:latin typeface="Times New Roman" pitchFamily="18" charset="0"/>
              </a:defRPr>
            </a:lvl5pPr>
            <a:lvl6pPr marL="2490711" indent="-226428" defTabSz="935590" eaLnBrk="0" fontAlgn="base" hangingPunct="0">
              <a:spcBef>
                <a:spcPct val="0"/>
              </a:spcBef>
              <a:spcAft>
                <a:spcPct val="0"/>
              </a:spcAft>
              <a:defRPr>
                <a:solidFill>
                  <a:schemeClr val="tx1"/>
                </a:solidFill>
                <a:latin typeface="Times New Roman" pitchFamily="18" charset="0"/>
              </a:defRPr>
            </a:lvl6pPr>
            <a:lvl7pPr marL="2943568" indent="-226428" defTabSz="935590" eaLnBrk="0" fontAlgn="base" hangingPunct="0">
              <a:spcBef>
                <a:spcPct val="0"/>
              </a:spcBef>
              <a:spcAft>
                <a:spcPct val="0"/>
              </a:spcAft>
              <a:defRPr>
                <a:solidFill>
                  <a:schemeClr val="tx1"/>
                </a:solidFill>
                <a:latin typeface="Times New Roman" pitchFamily="18" charset="0"/>
              </a:defRPr>
            </a:lvl7pPr>
            <a:lvl8pPr marL="3396425" indent="-226428" defTabSz="935590" eaLnBrk="0" fontAlgn="base" hangingPunct="0">
              <a:spcBef>
                <a:spcPct val="0"/>
              </a:spcBef>
              <a:spcAft>
                <a:spcPct val="0"/>
              </a:spcAft>
              <a:defRPr>
                <a:solidFill>
                  <a:schemeClr val="tx1"/>
                </a:solidFill>
                <a:latin typeface="Times New Roman" pitchFamily="18" charset="0"/>
              </a:defRPr>
            </a:lvl8pPr>
            <a:lvl9pPr marL="3849281" indent="-226428" defTabSz="935590" eaLnBrk="0" fontAlgn="base" hangingPunct="0">
              <a:spcBef>
                <a:spcPct val="0"/>
              </a:spcBef>
              <a:spcAft>
                <a:spcPct val="0"/>
              </a:spcAft>
              <a:defRPr>
                <a:solidFill>
                  <a:schemeClr val="tx1"/>
                </a:solidFill>
                <a:latin typeface="Times New Roman" pitchFamily="18" charset="0"/>
              </a:defRPr>
            </a:lvl9pPr>
          </a:lstStyle>
          <a:p>
            <a:fld id="{DB0A0D45-6C5F-4116-9C9E-5644201173A0}" type="slidenum">
              <a:rPr lang="en-US" altLang="en-US" smtClean="0"/>
              <a:pPr/>
              <a:t>31</a:t>
            </a:fld>
            <a:endParaRPr lang="en-US" altLang="en-US" smtClean="0"/>
          </a:p>
        </p:txBody>
      </p:sp>
      <p:sp>
        <p:nvSpPr>
          <p:cNvPr id="40963" name="Rectangle 2"/>
          <p:cNvSpPr>
            <a:spLocks noGrp="1" noRot="1" noChangeAspect="1" noChangeArrowheads="1" noTextEdit="1"/>
          </p:cNvSpPr>
          <p:nvPr>
            <p:ph type="sldImg"/>
          </p:nvPr>
        </p:nvSpPr>
        <p:spPr>
          <a:xfrm>
            <a:off x="365125" y="679450"/>
            <a:ext cx="6072188" cy="3416300"/>
          </a:xfrm>
          <a:ln/>
        </p:spPr>
      </p:sp>
      <p:sp>
        <p:nvSpPr>
          <p:cNvPr id="40964"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590">
              <a:defRPr>
                <a:solidFill>
                  <a:schemeClr val="tx1"/>
                </a:solidFill>
                <a:latin typeface="Times New Roman" pitchFamily="18" charset="0"/>
              </a:defRPr>
            </a:lvl1pPr>
            <a:lvl2pPr marL="735892" indent="-283035" defTabSz="935590">
              <a:defRPr>
                <a:solidFill>
                  <a:schemeClr val="tx1"/>
                </a:solidFill>
                <a:latin typeface="Times New Roman" pitchFamily="18" charset="0"/>
              </a:defRPr>
            </a:lvl2pPr>
            <a:lvl3pPr marL="1132142" indent="-226428" defTabSz="935590">
              <a:defRPr>
                <a:solidFill>
                  <a:schemeClr val="tx1"/>
                </a:solidFill>
                <a:latin typeface="Times New Roman" pitchFamily="18" charset="0"/>
              </a:defRPr>
            </a:lvl3pPr>
            <a:lvl4pPr marL="1584998" indent="-226428" defTabSz="935590">
              <a:defRPr>
                <a:solidFill>
                  <a:schemeClr val="tx1"/>
                </a:solidFill>
                <a:latin typeface="Times New Roman" pitchFamily="18" charset="0"/>
              </a:defRPr>
            </a:lvl4pPr>
            <a:lvl5pPr marL="2037855" indent="-226428" defTabSz="935590">
              <a:defRPr>
                <a:solidFill>
                  <a:schemeClr val="tx1"/>
                </a:solidFill>
                <a:latin typeface="Times New Roman" pitchFamily="18" charset="0"/>
              </a:defRPr>
            </a:lvl5pPr>
            <a:lvl6pPr marL="2490711" indent="-226428" defTabSz="935590" eaLnBrk="0" fontAlgn="base" hangingPunct="0">
              <a:spcBef>
                <a:spcPct val="0"/>
              </a:spcBef>
              <a:spcAft>
                <a:spcPct val="0"/>
              </a:spcAft>
              <a:defRPr>
                <a:solidFill>
                  <a:schemeClr val="tx1"/>
                </a:solidFill>
                <a:latin typeface="Times New Roman" pitchFamily="18" charset="0"/>
              </a:defRPr>
            </a:lvl6pPr>
            <a:lvl7pPr marL="2943568" indent="-226428" defTabSz="935590" eaLnBrk="0" fontAlgn="base" hangingPunct="0">
              <a:spcBef>
                <a:spcPct val="0"/>
              </a:spcBef>
              <a:spcAft>
                <a:spcPct val="0"/>
              </a:spcAft>
              <a:defRPr>
                <a:solidFill>
                  <a:schemeClr val="tx1"/>
                </a:solidFill>
                <a:latin typeface="Times New Roman" pitchFamily="18" charset="0"/>
              </a:defRPr>
            </a:lvl7pPr>
            <a:lvl8pPr marL="3396425" indent="-226428" defTabSz="935590" eaLnBrk="0" fontAlgn="base" hangingPunct="0">
              <a:spcBef>
                <a:spcPct val="0"/>
              </a:spcBef>
              <a:spcAft>
                <a:spcPct val="0"/>
              </a:spcAft>
              <a:defRPr>
                <a:solidFill>
                  <a:schemeClr val="tx1"/>
                </a:solidFill>
                <a:latin typeface="Times New Roman" pitchFamily="18" charset="0"/>
              </a:defRPr>
            </a:lvl8pPr>
            <a:lvl9pPr marL="3849281" indent="-226428" defTabSz="935590" eaLnBrk="0" fontAlgn="base" hangingPunct="0">
              <a:spcBef>
                <a:spcPct val="0"/>
              </a:spcBef>
              <a:spcAft>
                <a:spcPct val="0"/>
              </a:spcAft>
              <a:defRPr>
                <a:solidFill>
                  <a:schemeClr val="tx1"/>
                </a:solidFill>
                <a:latin typeface="Times New Roman" pitchFamily="18" charset="0"/>
              </a:defRPr>
            </a:lvl9pPr>
          </a:lstStyle>
          <a:p>
            <a:fld id="{3ABD6DAF-DF03-4081-B475-EB97A646B8B5}" type="slidenum">
              <a:rPr lang="en-US" altLang="en-US" smtClean="0"/>
              <a:pPr/>
              <a:t>5</a:t>
            </a:fld>
            <a:endParaRPr lang="en-US" altLang="en-US" smtClean="0"/>
          </a:p>
        </p:txBody>
      </p:sp>
      <p:sp>
        <p:nvSpPr>
          <p:cNvPr id="31747" name="Rectangle 2"/>
          <p:cNvSpPr>
            <a:spLocks noGrp="1" noRot="1" noChangeAspect="1" noChangeArrowheads="1" noTextEdit="1"/>
          </p:cNvSpPr>
          <p:nvPr>
            <p:ph type="sldImg"/>
          </p:nvPr>
        </p:nvSpPr>
        <p:spPr>
          <a:xfrm>
            <a:off x="685800" y="1143000"/>
            <a:ext cx="5486400" cy="3086100"/>
          </a:xfrm>
          <a:ln/>
        </p:spPr>
      </p:sp>
      <p:sp>
        <p:nvSpPr>
          <p:cNvPr id="31748"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590">
              <a:defRPr>
                <a:solidFill>
                  <a:schemeClr val="tx1"/>
                </a:solidFill>
                <a:latin typeface="Times New Roman" pitchFamily="18" charset="0"/>
              </a:defRPr>
            </a:lvl1pPr>
            <a:lvl2pPr marL="735892" indent="-283035" defTabSz="935590">
              <a:defRPr>
                <a:solidFill>
                  <a:schemeClr val="tx1"/>
                </a:solidFill>
                <a:latin typeface="Times New Roman" pitchFamily="18" charset="0"/>
              </a:defRPr>
            </a:lvl2pPr>
            <a:lvl3pPr marL="1132142" indent="-226428" defTabSz="935590">
              <a:defRPr>
                <a:solidFill>
                  <a:schemeClr val="tx1"/>
                </a:solidFill>
                <a:latin typeface="Times New Roman" pitchFamily="18" charset="0"/>
              </a:defRPr>
            </a:lvl3pPr>
            <a:lvl4pPr marL="1584998" indent="-226428" defTabSz="935590">
              <a:defRPr>
                <a:solidFill>
                  <a:schemeClr val="tx1"/>
                </a:solidFill>
                <a:latin typeface="Times New Roman" pitchFamily="18" charset="0"/>
              </a:defRPr>
            </a:lvl4pPr>
            <a:lvl5pPr marL="2037855" indent="-226428" defTabSz="935590">
              <a:defRPr>
                <a:solidFill>
                  <a:schemeClr val="tx1"/>
                </a:solidFill>
                <a:latin typeface="Times New Roman" pitchFamily="18" charset="0"/>
              </a:defRPr>
            </a:lvl5pPr>
            <a:lvl6pPr marL="2490711" indent="-226428" defTabSz="935590" eaLnBrk="0" fontAlgn="base" hangingPunct="0">
              <a:spcBef>
                <a:spcPct val="0"/>
              </a:spcBef>
              <a:spcAft>
                <a:spcPct val="0"/>
              </a:spcAft>
              <a:defRPr>
                <a:solidFill>
                  <a:schemeClr val="tx1"/>
                </a:solidFill>
                <a:latin typeface="Times New Roman" pitchFamily="18" charset="0"/>
              </a:defRPr>
            </a:lvl6pPr>
            <a:lvl7pPr marL="2943568" indent="-226428" defTabSz="935590" eaLnBrk="0" fontAlgn="base" hangingPunct="0">
              <a:spcBef>
                <a:spcPct val="0"/>
              </a:spcBef>
              <a:spcAft>
                <a:spcPct val="0"/>
              </a:spcAft>
              <a:defRPr>
                <a:solidFill>
                  <a:schemeClr val="tx1"/>
                </a:solidFill>
                <a:latin typeface="Times New Roman" pitchFamily="18" charset="0"/>
              </a:defRPr>
            </a:lvl7pPr>
            <a:lvl8pPr marL="3396425" indent="-226428" defTabSz="935590" eaLnBrk="0" fontAlgn="base" hangingPunct="0">
              <a:spcBef>
                <a:spcPct val="0"/>
              </a:spcBef>
              <a:spcAft>
                <a:spcPct val="0"/>
              </a:spcAft>
              <a:defRPr>
                <a:solidFill>
                  <a:schemeClr val="tx1"/>
                </a:solidFill>
                <a:latin typeface="Times New Roman" pitchFamily="18" charset="0"/>
              </a:defRPr>
            </a:lvl8pPr>
            <a:lvl9pPr marL="3849281" indent="-226428" defTabSz="935590" eaLnBrk="0" fontAlgn="base" hangingPunct="0">
              <a:spcBef>
                <a:spcPct val="0"/>
              </a:spcBef>
              <a:spcAft>
                <a:spcPct val="0"/>
              </a:spcAft>
              <a:defRPr>
                <a:solidFill>
                  <a:schemeClr val="tx1"/>
                </a:solidFill>
                <a:latin typeface="Times New Roman" pitchFamily="18" charset="0"/>
              </a:defRPr>
            </a:lvl9pPr>
          </a:lstStyle>
          <a:p>
            <a:fld id="{DD11BFBC-7BDD-4DCB-BF78-1227CD8A4940}" type="slidenum">
              <a:rPr lang="en-US" altLang="en-US" smtClean="0"/>
              <a:pPr/>
              <a:t>6</a:t>
            </a:fld>
            <a:endParaRPr lang="en-US" altLang="en-US" smtClean="0"/>
          </a:p>
        </p:txBody>
      </p:sp>
      <p:sp>
        <p:nvSpPr>
          <p:cNvPr id="32771" name="Rectangle 2"/>
          <p:cNvSpPr>
            <a:spLocks noGrp="1" noRot="1" noChangeAspect="1" noChangeArrowheads="1" noTextEdit="1"/>
          </p:cNvSpPr>
          <p:nvPr>
            <p:ph type="sldImg"/>
          </p:nvPr>
        </p:nvSpPr>
        <p:spPr>
          <a:xfrm>
            <a:off x="685800" y="1143000"/>
            <a:ext cx="5486400" cy="3086100"/>
          </a:xfrm>
          <a:ln/>
        </p:spPr>
      </p:sp>
      <p:sp>
        <p:nvSpPr>
          <p:cNvPr id="32772"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590">
              <a:defRPr>
                <a:solidFill>
                  <a:schemeClr val="tx1"/>
                </a:solidFill>
                <a:latin typeface="Times New Roman" pitchFamily="18" charset="0"/>
              </a:defRPr>
            </a:lvl1pPr>
            <a:lvl2pPr marL="735892" indent="-283035" defTabSz="935590">
              <a:defRPr>
                <a:solidFill>
                  <a:schemeClr val="tx1"/>
                </a:solidFill>
                <a:latin typeface="Times New Roman" pitchFamily="18" charset="0"/>
              </a:defRPr>
            </a:lvl2pPr>
            <a:lvl3pPr marL="1132142" indent="-226428" defTabSz="935590">
              <a:defRPr>
                <a:solidFill>
                  <a:schemeClr val="tx1"/>
                </a:solidFill>
                <a:latin typeface="Times New Roman" pitchFamily="18" charset="0"/>
              </a:defRPr>
            </a:lvl3pPr>
            <a:lvl4pPr marL="1584998" indent="-226428" defTabSz="935590">
              <a:defRPr>
                <a:solidFill>
                  <a:schemeClr val="tx1"/>
                </a:solidFill>
                <a:latin typeface="Times New Roman" pitchFamily="18" charset="0"/>
              </a:defRPr>
            </a:lvl4pPr>
            <a:lvl5pPr marL="2037855" indent="-226428" defTabSz="935590">
              <a:defRPr>
                <a:solidFill>
                  <a:schemeClr val="tx1"/>
                </a:solidFill>
                <a:latin typeface="Times New Roman" pitchFamily="18" charset="0"/>
              </a:defRPr>
            </a:lvl5pPr>
            <a:lvl6pPr marL="2490711" indent="-226428" defTabSz="935590" eaLnBrk="0" fontAlgn="base" hangingPunct="0">
              <a:spcBef>
                <a:spcPct val="0"/>
              </a:spcBef>
              <a:spcAft>
                <a:spcPct val="0"/>
              </a:spcAft>
              <a:defRPr>
                <a:solidFill>
                  <a:schemeClr val="tx1"/>
                </a:solidFill>
                <a:latin typeface="Times New Roman" pitchFamily="18" charset="0"/>
              </a:defRPr>
            </a:lvl6pPr>
            <a:lvl7pPr marL="2943568" indent="-226428" defTabSz="935590" eaLnBrk="0" fontAlgn="base" hangingPunct="0">
              <a:spcBef>
                <a:spcPct val="0"/>
              </a:spcBef>
              <a:spcAft>
                <a:spcPct val="0"/>
              </a:spcAft>
              <a:defRPr>
                <a:solidFill>
                  <a:schemeClr val="tx1"/>
                </a:solidFill>
                <a:latin typeface="Times New Roman" pitchFamily="18" charset="0"/>
              </a:defRPr>
            </a:lvl7pPr>
            <a:lvl8pPr marL="3396425" indent="-226428" defTabSz="935590" eaLnBrk="0" fontAlgn="base" hangingPunct="0">
              <a:spcBef>
                <a:spcPct val="0"/>
              </a:spcBef>
              <a:spcAft>
                <a:spcPct val="0"/>
              </a:spcAft>
              <a:defRPr>
                <a:solidFill>
                  <a:schemeClr val="tx1"/>
                </a:solidFill>
                <a:latin typeface="Times New Roman" pitchFamily="18" charset="0"/>
              </a:defRPr>
            </a:lvl8pPr>
            <a:lvl9pPr marL="3849281" indent="-226428" defTabSz="935590" eaLnBrk="0" fontAlgn="base" hangingPunct="0">
              <a:spcBef>
                <a:spcPct val="0"/>
              </a:spcBef>
              <a:spcAft>
                <a:spcPct val="0"/>
              </a:spcAft>
              <a:defRPr>
                <a:solidFill>
                  <a:schemeClr val="tx1"/>
                </a:solidFill>
                <a:latin typeface="Times New Roman" pitchFamily="18" charset="0"/>
              </a:defRPr>
            </a:lvl9pPr>
          </a:lstStyle>
          <a:p>
            <a:fld id="{DD11BFBC-7BDD-4DCB-BF78-1227CD8A4940}" type="slidenum">
              <a:rPr lang="en-US" altLang="en-US" smtClean="0"/>
              <a:pPr/>
              <a:t>7</a:t>
            </a:fld>
            <a:endParaRPr lang="en-US" altLang="en-US" smtClean="0"/>
          </a:p>
        </p:txBody>
      </p:sp>
      <p:sp>
        <p:nvSpPr>
          <p:cNvPr id="32771" name="Rectangle 2"/>
          <p:cNvSpPr>
            <a:spLocks noGrp="1" noRot="1" noChangeAspect="1" noChangeArrowheads="1" noTextEdit="1"/>
          </p:cNvSpPr>
          <p:nvPr>
            <p:ph type="sldImg"/>
          </p:nvPr>
        </p:nvSpPr>
        <p:spPr>
          <a:xfrm>
            <a:off x="685800" y="1143000"/>
            <a:ext cx="5486400" cy="3086100"/>
          </a:xfrm>
          <a:ln/>
        </p:spPr>
      </p:sp>
      <p:sp>
        <p:nvSpPr>
          <p:cNvPr id="32772"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590">
              <a:defRPr>
                <a:solidFill>
                  <a:schemeClr val="tx1"/>
                </a:solidFill>
                <a:latin typeface="Times New Roman" pitchFamily="18" charset="0"/>
              </a:defRPr>
            </a:lvl1pPr>
            <a:lvl2pPr marL="735892" indent="-283035" defTabSz="935590">
              <a:defRPr>
                <a:solidFill>
                  <a:schemeClr val="tx1"/>
                </a:solidFill>
                <a:latin typeface="Times New Roman" pitchFamily="18" charset="0"/>
              </a:defRPr>
            </a:lvl2pPr>
            <a:lvl3pPr marL="1132142" indent="-226428" defTabSz="935590">
              <a:defRPr>
                <a:solidFill>
                  <a:schemeClr val="tx1"/>
                </a:solidFill>
                <a:latin typeface="Times New Roman" pitchFamily="18" charset="0"/>
              </a:defRPr>
            </a:lvl3pPr>
            <a:lvl4pPr marL="1584998" indent="-226428" defTabSz="935590">
              <a:defRPr>
                <a:solidFill>
                  <a:schemeClr val="tx1"/>
                </a:solidFill>
                <a:latin typeface="Times New Roman" pitchFamily="18" charset="0"/>
              </a:defRPr>
            </a:lvl4pPr>
            <a:lvl5pPr marL="2037855" indent="-226428" defTabSz="935590">
              <a:defRPr>
                <a:solidFill>
                  <a:schemeClr val="tx1"/>
                </a:solidFill>
                <a:latin typeface="Times New Roman" pitchFamily="18" charset="0"/>
              </a:defRPr>
            </a:lvl5pPr>
            <a:lvl6pPr marL="2490711" indent="-226428" defTabSz="935590" eaLnBrk="0" fontAlgn="base" hangingPunct="0">
              <a:spcBef>
                <a:spcPct val="0"/>
              </a:spcBef>
              <a:spcAft>
                <a:spcPct val="0"/>
              </a:spcAft>
              <a:defRPr>
                <a:solidFill>
                  <a:schemeClr val="tx1"/>
                </a:solidFill>
                <a:latin typeface="Times New Roman" pitchFamily="18" charset="0"/>
              </a:defRPr>
            </a:lvl6pPr>
            <a:lvl7pPr marL="2943568" indent="-226428" defTabSz="935590" eaLnBrk="0" fontAlgn="base" hangingPunct="0">
              <a:spcBef>
                <a:spcPct val="0"/>
              </a:spcBef>
              <a:spcAft>
                <a:spcPct val="0"/>
              </a:spcAft>
              <a:defRPr>
                <a:solidFill>
                  <a:schemeClr val="tx1"/>
                </a:solidFill>
                <a:latin typeface="Times New Roman" pitchFamily="18" charset="0"/>
              </a:defRPr>
            </a:lvl7pPr>
            <a:lvl8pPr marL="3396425" indent="-226428" defTabSz="935590" eaLnBrk="0" fontAlgn="base" hangingPunct="0">
              <a:spcBef>
                <a:spcPct val="0"/>
              </a:spcBef>
              <a:spcAft>
                <a:spcPct val="0"/>
              </a:spcAft>
              <a:defRPr>
                <a:solidFill>
                  <a:schemeClr val="tx1"/>
                </a:solidFill>
                <a:latin typeface="Times New Roman" pitchFamily="18" charset="0"/>
              </a:defRPr>
            </a:lvl8pPr>
            <a:lvl9pPr marL="3849281" indent="-226428" defTabSz="935590" eaLnBrk="0" fontAlgn="base" hangingPunct="0">
              <a:spcBef>
                <a:spcPct val="0"/>
              </a:spcBef>
              <a:spcAft>
                <a:spcPct val="0"/>
              </a:spcAft>
              <a:defRPr>
                <a:solidFill>
                  <a:schemeClr val="tx1"/>
                </a:solidFill>
                <a:latin typeface="Times New Roman" pitchFamily="18" charset="0"/>
              </a:defRPr>
            </a:lvl9pPr>
          </a:lstStyle>
          <a:p>
            <a:fld id="{D6588F6E-E4C9-481D-9422-E1E8AA2B213D}" type="slidenum">
              <a:rPr lang="en-US" altLang="en-US" smtClean="0"/>
              <a:pPr/>
              <a:t>8</a:t>
            </a:fld>
            <a:endParaRPr lang="en-US" altLang="en-US" smtClean="0"/>
          </a:p>
        </p:txBody>
      </p:sp>
      <p:sp>
        <p:nvSpPr>
          <p:cNvPr id="33795" name="Rectangle 2"/>
          <p:cNvSpPr>
            <a:spLocks noGrp="1" noRot="1" noChangeAspect="1" noChangeArrowheads="1" noTextEdit="1"/>
          </p:cNvSpPr>
          <p:nvPr>
            <p:ph type="sldImg"/>
          </p:nvPr>
        </p:nvSpPr>
        <p:spPr>
          <a:xfrm>
            <a:off x="685800" y="1143000"/>
            <a:ext cx="5486400" cy="3086100"/>
          </a:xfrm>
          <a:ln/>
        </p:spPr>
      </p:sp>
      <p:sp>
        <p:nvSpPr>
          <p:cNvPr id="33796"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590">
              <a:defRPr>
                <a:solidFill>
                  <a:schemeClr val="tx1"/>
                </a:solidFill>
                <a:latin typeface="Times New Roman" pitchFamily="18" charset="0"/>
              </a:defRPr>
            </a:lvl1pPr>
            <a:lvl2pPr marL="735892" indent="-283035" defTabSz="935590">
              <a:defRPr>
                <a:solidFill>
                  <a:schemeClr val="tx1"/>
                </a:solidFill>
                <a:latin typeface="Times New Roman" pitchFamily="18" charset="0"/>
              </a:defRPr>
            </a:lvl2pPr>
            <a:lvl3pPr marL="1132142" indent="-226428" defTabSz="935590">
              <a:defRPr>
                <a:solidFill>
                  <a:schemeClr val="tx1"/>
                </a:solidFill>
                <a:latin typeface="Times New Roman" pitchFamily="18" charset="0"/>
              </a:defRPr>
            </a:lvl3pPr>
            <a:lvl4pPr marL="1584998" indent="-226428" defTabSz="935590">
              <a:defRPr>
                <a:solidFill>
                  <a:schemeClr val="tx1"/>
                </a:solidFill>
                <a:latin typeface="Times New Roman" pitchFamily="18" charset="0"/>
              </a:defRPr>
            </a:lvl4pPr>
            <a:lvl5pPr marL="2037855" indent="-226428" defTabSz="935590">
              <a:defRPr>
                <a:solidFill>
                  <a:schemeClr val="tx1"/>
                </a:solidFill>
                <a:latin typeface="Times New Roman" pitchFamily="18" charset="0"/>
              </a:defRPr>
            </a:lvl5pPr>
            <a:lvl6pPr marL="2490711" indent="-226428" defTabSz="935590" eaLnBrk="0" fontAlgn="base" hangingPunct="0">
              <a:spcBef>
                <a:spcPct val="0"/>
              </a:spcBef>
              <a:spcAft>
                <a:spcPct val="0"/>
              </a:spcAft>
              <a:defRPr>
                <a:solidFill>
                  <a:schemeClr val="tx1"/>
                </a:solidFill>
                <a:latin typeface="Times New Roman" pitchFamily="18" charset="0"/>
              </a:defRPr>
            </a:lvl6pPr>
            <a:lvl7pPr marL="2943568" indent="-226428" defTabSz="935590" eaLnBrk="0" fontAlgn="base" hangingPunct="0">
              <a:spcBef>
                <a:spcPct val="0"/>
              </a:spcBef>
              <a:spcAft>
                <a:spcPct val="0"/>
              </a:spcAft>
              <a:defRPr>
                <a:solidFill>
                  <a:schemeClr val="tx1"/>
                </a:solidFill>
                <a:latin typeface="Times New Roman" pitchFamily="18" charset="0"/>
              </a:defRPr>
            </a:lvl7pPr>
            <a:lvl8pPr marL="3396425" indent="-226428" defTabSz="935590" eaLnBrk="0" fontAlgn="base" hangingPunct="0">
              <a:spcBef>
                <a:spcPct val="0"/>
              </a:spcBef>
              <a:spcAft>
                <a:spcPct val="0"/>
              </a:spcAft>
              <a:defRPr>
                <a:solidFill>
                  <a:schemeClr val="tx1"/>
                </a:solidFill>
                <a:latin typeface="Times New Roman" pitchFamily="18" charset="0"/>
              </a:defRPr>
            </a:lvl8pPr>
            <a:lvl9pPr marL="3849281" indent="-226428" defTabSz="935590" eaLnBrk="0" fontAlgn="base" hangingPunct="0">
              <a:spcBef>
                <a:spcPct val="0"/>
              </a:spcBef>
              <a:spcAft>
                <a:spcPct val="0"/>
              </a:spcAft>
              <a:defRPr>
                <a:solidFill>
                  <a:schemeClr val="tx1"/>
                </a:solidFill>
                <a:latin typeface="Times New Roman" pitchFamily="18" charset="0"/>
              </a:defRPr>
            </a:lvl9pPr>
          </a:lstStyle>
          <a:p>
            <a:fld id="{419B88CF-7345-4423-9D5E-E7B1E8C42424}" type="slidenum">
              <a:rPr lang="en-US" altLang="en-US" smtClean="0"/>
              <a:pPr/>
              <a:t>9</a:t>
            </a:fld>
            <a:endParaRPr lang="en-US" altLang="en-US" smtClean="0"/>
          </a:p>
        </p:txBody>
      </p:sp>
      <p:sp>
        <p:nvSpPr>
          <p:cNvPr id="35843" name="Rectangle 2"/>
          <p:cNvSpPr>
            <a:spLocks noGrp="1" noRot="1" noChangeAspect="1" noChangeArrowheads="1" noTextEdit="1"/>
          </p:cNvSpPr>
          <p:nvPr>
            <p:ph type="sldImg"/>
          </p:nvPr>
        </p:nvSpPr>
        <p:spPr>
          <a:xfrm>
            <a:off x="685800" y="1143000"/>
            <a:ext cx="5486400" cy="3086100"/>
          </a:xfrm>
          <a:ln/>
        </p:spPr>
      </p:sp>
      <p:sp>
        <p:nvSpPr>
          <p:cNvPr id="35844"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590">
              <a:defRPr>
                <a:solidFill>
                  <a:schemeClr val="tx1"/>
                </a:solidFill>
                <a:latin typeface="Times New Roman" pitchFamily="18" charset="0"/>
              </a:defRPr>
            </a:lvl1pPr>
            <a:lvl2pPr marL="735892" indent="-283035" defTabSz="935590">
              <a:defRPr>
                <a:solidFill>
                  <a:schemeClr val="tx1"/>
                </a:solidFill>
                <a:latin typeface="Times New Roman" pitchFamily="18" charset="0"/>
              </a:defRPr>
            </a:lvl2pPr>
            <a:lvl3pPr marL="1132142" indent="-226428" defTabSz="935590">
              <a:defRPr>
                <a:solidFill>
                  <a:schemeClr val="tx1"/>
                </a:solidFill>
                <a:latin typeface="Times New Roman" pitchFamily="18" charset="0"/>
              </a:defRPr>
            </a:lvl3pPr>
            <a:lvl4pPr marL="1584998" indent="-226428" defTabSz="935590">
              <a:defRPr>
                <a:solidFill>
                  <a:schemeClr val="tx1"/>
                </a:solidFill>
                <a:latin typeface="Times New Roman" pitchFamily="18" charset="0"/>
              </a:defRPr>
            </a:lvl4pPr>
            <a:lvl5pPr marL="2037855" indent="-226428" defTabSz="935590">
              <a:defRPr>
                <a:solidFill>
                  <a:schemeClr val="tx1"/>
                </a:solidFill>
                <a:latin typeface="Times New Roman" pitchFamily="18" charset="0"/>
              </a:defRPr>
            </a:lvl5pPr>
            <a:lvl6pPr marL="2490711" indent="-226428" defTabSz="935590" eaLnBrk="0" fontAlgn="base" hangingPunct="0">
              <a:spcBef>
                <a:spcPct val="0"/>
              </a:spcBef>
              <a:spcAft>
                <a:spcPct val="0"/>
              </a:spcAft>
              <a:defRPr>
                <a:solidFill>
                  <a:schemeClr val="tx1"/>
                </a:solidFill>
                <a:latin typeface="Times New Roman" pitchFamily="18" charset="0"/>
              </a:defRPr>
            </a:lvl6pPr>
            <a:lvl7pPr marL="2943568" indent="-226428" defTabSz="935590" eaLnBrk="0" fontAlgn="base" hangingPunct="0">
              <a:spcBef>
                <a:spcPct val="0"/>
              </a:spcBef>
              <a:spcAft>
                <a:spcPct val="0"/>
              </a:spcAft>
              <a:defRPr>
                <a:solidFill>
                  <a:schemeClr val="tx1"/>
                </a:solidFill>
                <a:latin typeface="Times New Roman" pitchFamily="18" charset="0"/>
              </a:defRPr>
            </a:lvl7pPr>
            <a:lvl8pPr marL="3396425" indent="-226428" defTabSz="935590" eaLnBrk="0" fontAlgn="base" hangingPunct="0">
              <a:spcBef>
                <a:spcPct val="0"/>
              </a:spcBef>
              <a:spcAft>
                <a:spcPct val="0"/>
              </a:spcAft>
              <a:defRPr>
                <a:solidFill>
                  <a:schemeClr val="tx1"/>
                </a:solidFill>
                <a:latin typeface="Times New Roman" pitchFamily="18" charset="0"/>
              </a:defRPr>
            </a:lvl8pPr>
            <a:lvl9pPr marL="3849281" indent="-226428" defTabSz="935590" eaLnBrk="0" fontAlgn="base" hangingPunct="0">
              <a:spcBef>
                <a:spcPct val="0"/>
              </a:spcBef>
              <a:spcAft>
                <a:spcPct val="0"/>
              </a:spcAft>
              <a:defRPr>
                <a:solidFill>
                  <a:schemeClr val="tx1"/>
                </a:solidFill>
                <a:latin typeface="Times New Roman" pitchFamily="18" charset="0"/>
              </a:defRPr>
            </a:lvl9pPr>
          </a:lstStyle>
          <a:p>
            <a:fld id="{A325AD5B-2D79-4AF3-8CBB-F86F88A4C3DF}" type="slidenum">
              <a:rPr lang="en-US" altLang="en-US" smtClean="0"/>
              <a:pPr/>
              <a:t>10</a:t>
            </a:fld>
            <a:endParaRPr lang="en-US" altLang="en-US" smtClean="0"/>
          </a:p>
        </p:txBody>
      </p:sp>
      <p:sp>
        <p:nvSpPr>
          <p:cNvPr id="34819" name="Rectangle 2"/>
          <p:cNvSpPr>
            <a:spLocks noGrp="1" noRot="1" noChangeAspect="1" noChangeArrowheads="1" noTextEdit="1"/>
          </p:cNvSpPr>
          <p:nvPr>
            <p:ph type="sldImg"/>
          </p:nvPr>
        </p:nvSpPr>
        <p:spPr>
          <a:xfrm>
            <a:off x="685800" y="1143000"/>
            <a:ext cx="5486400" cy="3086100"/>
          </a:xfrm>
          <a:ln/>
        </p:spPr>
      </p:sp>
      <p:sp>
        <p:nvSpPr>
          <p:cNvPr id="34820"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590">
              <a:defRPr>
                <a:solidFill>
                  <a:schemeClr val="tx1"/>
                </a:solidFill>
                <a:latin typeface="Times New Roman" pitchFamily="18" charset="0"/>
              </a:defRPr>
            </a:lvl1pPr>
            <a:lvl2pPr marL="735892" indent="-283035" defTabSz="935590">
              <a:defRPr>
                <a:solidFill>
                  <a:schemeClr val="tx1"/>
                </a:solidFill>
                <a:latin typeface="Times New Roman" pitchFamily="18" charset="0"/>
              </a:defRPr>
            </a:lvl2pPr>
            <a:lvl3pPr marL="1132142" indent="-226428" defTabSz="935590">
              <a:defRPr>
                <a:solidFill>
                  <a:schemeClr val="tx1"/>
                </a:solidFill>
                <a:latin typeface="Times New Roman" pitchFamily="18" charset="0"/>
              </a:defRPr>
            </a:lvl3pPr>
            <a:lvl4pPr marL="1584998" indent="-226428" defTabSz="935590">
              <a:defRPr>
                <a:solidFill>
                  <a:schemeClr val="tx1"/>
                </a:solidFill>
                <a:latin typeface="Times New Roman" pitchFamily="18" charset="0"/>
              </a:defRPr>
            </a:lvl4pPr>
            <a:lvl5pPr marL="2037855" indent="-226428" defTabSz="935590">
              <a:defRPr>
                <a:solidFill>
                  <a:schemeClr val="tx1"/>
                </a:solidFill>
                <a:latin typeface="Times New Roman" pitchFamily="18" charset="0"/>
              </a:defRPr>
            </a:lvl5pPr>
            <a:lvl6pPr marL="2490711" indent="-226428" defTabSz="935590" eaLnBrk="0" fontAlgn="base" hangingPunct="0">
              <a:spcBef>
                <a:spcPct val="0"/>
              </a:spcBef>
              <a:spcAft>
                <a:spcPct val="0"/>
              </a:spcAft>
              <a:defRPr>
                <a:solidFill>
                  <a:schemeClr val="tx1"/>
                </a:solidFill>
                <a:latin typeface="Times New Roman" pitchFamily="18" charset="0"/>
              </a:defRPr>
            </a:lvl6pPr>
            <a:lvl7pPr marL="2943568" indent="-226428" defTabSz="935590" eaLnBrk="0" fontAlgn="base" hangingPunct="0">
              <a:spcBef>
                <a:spcPct val="0"/>
              </a:spcBef>
              <a:spcAft>
                <a:spcPct val="0"/>
              </a:spcAft>
              <a:defRPr>
                <a:solidFill>
                  <a:schemeClr val="tx1"/>
                </a:solidFill>
                <a:latin typeface="Times New Roman" pitchFamily="18" charset="0"/>
              </a:defRPr>
            </a:lvl7pPr>
            <a:lvl8pPr marL="3396425" indent="-226428" defTabSz="935590" eaLnBrk="0" fontAlgn="base" hangingPunct="0">
              <a:spcBef>
                <a:spcPct val="0"/>
              </a:spcBef>
              <a:spcAft>
                <a:spcPct val="0"/>
              </a:spcAft>
              <a:defRPr>
                <a:solidFill>
                  <a:schemeClr val="tx1"/>
                </a:solidFill>
                <a:latin typeface="Times New Roman" pitchFamily="18" charset="0"/>
              </a:defRPr>
            </a:lvl8pPr>
            <a:lvl9pPr marL="3849281" indent="-226428" defTabSz="935590" eaLnBrk="0" fontAlgn="base" hangingPunct="0">
              <a:spcBef>
                <a:spcPct val="0"/>
              </a:spcBef>
              <a:spcAft>
                <a:spcPct val="0"/>
              </a:spcAft>
              <a:defRPr>
                <a:solidFill>
                  <a:schemeClr val="tx1"/>
                </a:solidFill>
                <a:latin typeface="Times New Roman" pitchFamily="18" charset="0"/>
              </a:defRPr>
            </a:lvl9pPr>
          </a:lstStyle>
          <a:p>
            <a:fld id="{A325AD5B-2D79-4AF3-8CBB-F86F88A4C3DF}" type="slidenum">
              <a:rPr lang="en-US" altLang="en-US" smtClean="0"/>
              <a:pPr/>
              <a:t>11</a:t>
            </a:fld>
            <a:endParaRPr lang="en-US" altLang="en-US" smtClean="0"/>
          </a:p>
        </p:txBody>
      </p:sp>
      <p:sp>
        <p:nvSpPr>
          <p:cNvPr id="34819" name="Rectangle 2"/>
          <p:cNvSpPr>
            <a:spLocks noGrp="1" noRot="1" noChangeAspect="1" noChangeArrowheads="1" noTextEdit="1"/>
          </p:cNvSpPr>
          <p:nvPr>
            <p:ph type="sldImg"/>
          </p:nvPr>
        </p:nvSpPr>
        <p:spPr>
          <a:xfrm>
            <a:off x="685800" y="1143000"/>
            <a:ext cx="5486400" cy="3086100"/>
          </a:xfrm>
          <a:ln/>
        </p:spPr>
      </p:sp>
      <p:sp>
        <p:nvSpPr>
          <p:cNvPr id="34820"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212A6E6-6FF1-425D-88F0-FD51B66E928E}" type="datetime8">
              <a:rPr lang="ar-EG" smtClean="0"/>
              <a:t>28 كانون الأول، 15</a:t>
            </a:fld>
            <a:endParaRPr lang="ar-EG"/>
          </a:p>
        </p:txBody>
      </p:sp>
      <p:sp>
        <p:nvSpPr>
          <p:cNvPr id="5" name="Footer Placeholder 4"/>
          <p:cNvSpPr>
            <a:spLocks noGrp="1"/>
          </p:cNvSpPr>
          <p:nvPr>
            <p:ph type="ftr" sz="quarter" idx="11"/>
          </p:nvPr>
        </p:nvSpPr>
        <p:spPr>
          <a:xfrm>
            <a:off x="2692397" y="5037663"/>
            <a:ext cx="5214635" cy="279400"/>
          </a:xfrm>
        </p:spPr>
        <p:txBody>
          <a:bodyPr/>
          <a:lstStyle/>
          <a:p>
            <a:endParaRPr lang="ar-EG"/>
          </a:p>
        </p:txBody>
      </p:sp>
      <p:sp>
        <p:nvSpPr>
          <p:cNvPr id="6" name="Slide Number Placeholder 5"/>
          <p:cNvSpPr>
            <a:spLocks noGrp="1"/>
          </p:cNvSpPr>
          <p:nvPr>
            <p:ph type="sldNum" sz="quarter" idx="12"/>
          </p:nvPr>
        </p:nvSpPr>
        <p:spPr>
          <a:xfrm>
            <a:off x="8956900" y="5037663"/>
            <a:ext cx="551167" cy="279400"/>
          </a:xfrm>
        </p:spPr>
        <p:txBody>
          <a:bodyPr/>
          <a:lstStyle/>
          <a:p>
            <a:fld id="{CB65DC77-F180-4F46-9AB4-E848A677D315}" type="slidenum">
              <a:rPr lang="ar-EG" smtClean="0"/>
              <a:t>‹#›</a:t>
            </a:fld>
            <a:endParaRPr lang="ar-EG"/>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2164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CE6D41-21C1-4479-B066-C8A6BD06A441}" type="datetime8">
              <a:rPr lang="ar-EG" smtClean="0"/>
              <a:t>28 كانون الأول، 15</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CB65DC77-F180-4F46-9AB4-E848A677D315}" type="slidenum">
              <a:rPr lang="ar-EG" smtClean="0"/>
              <a:t>‹#›</a:t>
            </a:fld>
            <a:endParaRPr lang="ar-EG"/>
          </a:p>
        </p:txBody>
      </p:sp>
    </p:spTree>
    <p:extLst>
      <p:ext uri="{BB962C8B-B14F-4D97-AF65-F5344CB8AC3E}">
        <p14:creationId xmlns:p14="http://schemas.microsoft.com/office/powerpoint/2010/main" val="1828726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926961-2892-4DAD-9D7C-BF93EB75F1A4}" type="datetime8">
              <a:rPr lang="ar-EG" smtClean="0"/>
              <a:t>28 كانون الأول، 15</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CB65DC77-F180-4F46-9AB4-E848A677D315}" type="slidenum">
              <a:rPr lang="ar-EG" smtClean="0"/>
              <a:t>‹#›</a:t>
            </a:fld>
            <a:endParaRPr lang="ar-EG"/>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9160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5D4245-59C5-438E-A771-FDF9DE2F00D8}" type="datetime8">
              <a:rPr lang="ar-EG" smtClean="0"/>
              <a:t>28 كانون الأول، 15</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CB65DC77-F180-4F46-9AB4-E848A677D315}" type="slidenum">
              <a:rPr lang="ar-EG" smtClean="0"/>
              <a:t>‹#›</a:t>
            </a:fld>
            <a:endParaRPr lang="ar-EG"/>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7149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4CD469-785C-43EE-AE9B-79255DDC5D52}" type="datetime8">
              <a:rPr lang="ar-EG" smtClean="0"/>
              <a:t>28 كانون الأول، 15</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CB65DC77-F180-4F46-9AB4-E848A677D315}" type="slidenum">
              <a:rPr lang="ar-EG" smtClean="0"/>
              <a:t>‹#›</a:t>
            </a:fld>
            <a:endParaRPr lang="ar-EG"/>
          </a:p>
        </p:txBody>
      </p:sp>
    </p:spTree>
    <p:extLst>
      <p:ext uri="{BB962C8B-B14F-4D97-AF65-F5344CB8AC3E}">
        <p14:creationId xmlns:p14="http://schemas.microsoft.com/office/powerpoint/2010/main" val="3628983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C5436F-1AB8-42AF-A883-31D32372A419}" type="datetime8">
              <a:rPr lang="ar-EG" smtClean="0"/>
              <a:t>28 كانون الأول، 15</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CB65DC77-F180-4F46-9AB4-E848A677D315}" type="slidenum">
              <a:rPr lang="ar-EG" smtClean="0"/>
              <a:t>‹#›</a:t>
            </a:fld>
            <a:endParaRPr lang="ar-EG"/>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4373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BD72FC-E44A-4A12-8DC1-9040BE0DF927}" type="datetime8">
              <a:rPr lang="ar-EG" smtClean="0"/>
              <a:t>28 كانون الأول، 15</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CB65DC77-F180-4F46-9AB4-E848A677D315}" type="slidenum">
              <a:rPr lang="ar-EG" smtClean="0"/>
              <a:t>‹#›</a:t>
            </a:fld>
            <a:endParaRPr lang="ar-EG"/>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203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3A4838-BDD7-4512-8C3D-5DA6EB9666DB}" type="datetime8">
              <a:rPr lang="ar-EG" smtClean="0"/>
              <a:t>28 كانون الأول، 15</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CB65DC77-F180-4F46-9AB4-E848A677D315}" type="slidenum">
              <a:rPr lang="ar-EG" smtClean="0"/>
              <a:t>‹#›</a:t>
            </a:fld>
            <a:endParaRPr lang="ar-EG"/>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8191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E972E-0864-4575-AA8A-40735E4CB8B4}" type="datetime8">
              <a:rPr lang="ar-EG" smtClean="0"/>
              <a:t>28 كانون الأول، 15</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CB65DC77-F180-4F46-9AB4-E848A677D315}" type="slidenum">
              <a:rPr lang="ar-EG" smtClean="0"/>
              <a:t>‹#›</a:t>
            </a:fld>
            <a:endParaRPr lang="ar-EG"/>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3397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FF831E-997D-4F91-B22A-2A218DB188C4}" type="datetime8">
              <a:rPr lang="ar-EG" smtClean="0"/>
              <a:t>28 كانون الأول، 15</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CB65DC77-F180-4F46-9AB4-E848A677D315}" type="slidenum">
              <a:rPr lang="ar-EG" smtClean="0"/>
              <a:t>‹#›</a:t>
            </a:fld>
            <a:endParaRPr lang="ar-EG"/>
          </a:p>
        </p:txBody>
      </p:sp>
    </p:spTree>
    <p:extLst>
      <p:ext uri="{BB962C8B-B14F-4D97-AF65-F5344CB8AC3E}">
        <p14:creationId xmlns:p14="http://schemas.microsoft.com/office/powerpoint/2010/main" val="1920303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B19D93-48FF-4784-BAD1-B7A302AE5716}" type="datetime8">
              <a:rPr lang="ar-EG" smtClean="0"/>
              <a:t>28 كانون الأول، 15</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CB65DC77-F180-4F46-9AB4-E848A677D315}" type="slidenum">
              <a:rPr lang="ar-EG" smtClean="0"/>
              <a:t>‹#›</a:t>
            </a:fld>
            <a:endParaRPr lang="ar-EG"/>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9065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42432F1-2D70-49A1-BA12-C2DF39FE4593}" type="datetime8">
              <a:rPr lang="ar-EG" smtClean="0"/>
              <a:t>28 كانون الأول، 15</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CB65DC77-F180-4F46-9AB4-E848A677D315}" type="slidenum">
              <a:rPr lang="ar-EG" smtClean="0"/>
              <a:t>‹#›</a:t>
            </a:fld>
            <a:endParaRPr lang="ar-EG"/>
          </a:p>
        </p:txBody>
      </p:sp>
    </p:spTree>
    <p:extLst>
      <p:ext uri="{BB962C8B-B14F-4D97-AF65-F5344CB8AC3E}">
        <p14:creationId xmlns:p14="http://schemas.microsoft.com/office/powerpoint/2010/main" val="373594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4101B24-E8BC-4729-AC19-032AE5B2A2EC}" type="datetime8">
              <a:rPr lang="ar-EG" smtClean="0"/>
              <a:t>28 كانون الأول، 15</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CB65DC77-F180-4F46-9AB4-E848A677D315}" type="slidenum">
              <a:rPr lang="ar-EG" smtClean="0"/>
              <a:t>‹#›</a:t>
            </a:fld>
            <a:endParaRPr lang="ar-EG"/>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5975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0DACEDA-C56F-47A0-BB45-FA2894883C48}" type="datetime8">
              <a:rPr lang="ar-EG" smtClean="0"/>
              <a:t>28 كانون الأول، 15</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CB65DC77-F180-4F46-9AB4-E848A677D315}" type="slidenum">
              <a:rPr lang="ar-EG" smtClean="0"/>
              <a:t>‹#›</a:t>
            </a:fld>
            <a:endParaRPr lang="ar-EG"/>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9184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EFD9C8-91DA-42CC-A5D5-9307FD2C1D80}" type="datetime8">
              <a:rPr lang="ar-EG" smtClean="0"/>
              <a:t>28 كانون الأول، 15</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CB65DC77-F180-4F46-9AB4-E848A677D315}" type="slidenum">
              <a:rPr lang="ar-EG" smtClean="0"/>
              <a:t>‹#›</a:t>
            </a:fld>
            <a:endParaRPr lang="ar-EG"/>
          </a:p>
        </p:txBody>
      </p:sp>
    </p:spTree>
    <p:extLst>
      <p:ext uri="{BB962C8B-B14F-4D97-AF65-F5344CB8AC3E}">
        <p14:creationId xmlns:p14="http://schemas.microsoft.com/office/powerpoint/2010/main" val="92658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E7A220-8567-4750-B003-A502CB067513}" type="datetime8">
              <a:rPr lang="ar-EG" smtClean="0"/>
              <a:t>28 كانون الأول، 15</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CB65DC77-F180-4F46-9AB4-E848A677D315}" type="slidenum">
              <a:rPr lang="ar-EG" smtClean="0"/>
              <a:t>‹#›</a:t>
            </a:fld>
            <a:endParaRPr lang="ar-EG"/>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4084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C0D88D-5E01-4714-BBD8-BD4DA1DB84AE}" type="datetime8">
              <a:rPr lang="ar-EG" smtClean="0"/>
              <a:t>28 كانون الأول، 15</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CB65DC77-F180-4F46-9AB4-E848A677D315}" type="slidenum">
              <a:rPr lang="ar-EG" smtClean="0"/>
              <a:t>‹#›</a:t>
            </a:fld>
            <a:endParaRPr lang="ar-EG"/>
          </a:p>
        </p:txBody>
      </p:sp>
    </p:spTree>
    <p:extLst>
      <p:ext uri="{BB962C8B-B14F-4D97-AF65-F5344CB8AC3E}">
        <p14:creationId xmlns:p14="http://schemas.microsoft.com/office/powerpoint/2010/main" val="1216575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5ADBC3A-A414-4F6C-8D5A-63103C4E0715}" type="datetime8">
              <a:rPr lang="ar-EG" smtClean="0"/>
              <a:t>28 كانون الأول، 15</a:t>
            </a:fld>
            <a:endParaRPr lang="ar-EG"/>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EG"/>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B65DC77-F180-4F46-9AB4-E848A677D315}" type="slidenum">
              <a:rPr lang="ar-EG" smtClean="0"/>
              <a:t>‹#›</a:t>
            </a:fld>
            <a:endParaRPr lang="ar-EG"/>
          </a:p>
        </p:txBody>
      </p:sp>
    </p:spTree>
    <p:extLst>
      <p:ext uri="{BB962C8B-B14F-4D97-AF65-F5344CB8AC3E}">
        <p14:creationId xmlns:p14="http://schemas.microsoft.com/office/powerpoint/2010/main" val="95467395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dt="0"/>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b="1" dirty="0" smtClean="0"/>
              <a:t>Computer Organization</a:t>
            </a:r>
            <a:endParaRPr lang="ar-EG" sz="4800" b="1" dirty="0"/>
          </a:p>
        </p:txBody>
      </p:sp>
      <p:sp>
        <p:nvSpPr>
          <p:cNvPr id="3" name="Subtitle 2"/>
          <p:cNvSpPr>
            <a:spLocks noGrp="1"/>
          </p:cNvSpPr>
          <p:nvPr>
            <p:ph type="subTitle" idx="1"/>
          </p:nvPr>
        </p:nvSpPr>
        <p:spPr/>
        <p:txBody>
          <a:bodyPr>
            <a:normAutofit/>
          </a:bodyPr>
          <a:lstStyle/>
          <a:p>
            <a:r>
              <a:rPr lang="en-US" sz="3200" b="1" dirty="0" smtClean="0"/>
              <a:t>2015 - 2016</a:t>
            </a:r>
            <a:endParaRPr lang="ar-EG" sz="3200" b="1" dirty="0"/>
          </a:p>
        </p:txBody>
      </p:sp>
      <p:sp>
        <p:nvSpPr>
          <p:cNvPr id="5" name="Slide Number Placeholder 4"/>
          <p:cNvSpPr>
            <a:spLocks noGrp="1"/>
          </p:cNvSpPr>
          <p:nvPr>
            <p:ph type="sldNum" sz="quarter" idx="12"/>
          </p:nvPr>
        </p:nvSpPr>
        <p:spPr/>
        <p:txBody>
          <a:bodyPr/>
          <a:lstStyle/>
          <a:p>
            <a:fld id="{CB65DC77-F180-4F46-9AB4-E848A677D315}" type="slidenum">
              <a:rPr lang="ar-EG" smtClean="0"/>
              <a:t>1</a:t>
            </a:fld>
            <a:endParaRPr lang="ar-EG"/>
          </a:p>
        </p:txBody>
      </p:sp>
    </p:spTree>
    <p:extLst>
      <p:ext uri="{BB962C8B-B14F-4D97-AF65-F5344CB8AC3E}">
        <p14:creationId xmlns:p14="http://schemas.microsoft.com/office/powerpoint/2010/main" val="2226055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US" altLang="en-US" b="1" dirty="0" smtClean="0"/>
              <a:t>RAM memories (cont.)</a:t>
            </a:r>
          </a:p>
        </p:txBody>
      </p:sp>
      <p:sp>
        <p:nvSpPr>
          <p:cNvPr id="8196" name="Rectangle 3"/>
          <p:cNvSpPr>
            <a:spLocks noGrp="1" noChangeArrowheads="1"/>
          </p:cNvSpPr>
          <p:nvPr>
            <p:ph type="body" idx="1"/>
          </p:nvPr>
        </p:nvSpPr>
        <p:spPr>
          <a:xfrm>
            <a:off x="1041400" y="2578100"/>
            <a:ext cx="10676467" cy="3668713"/>
          </a:xfrm>
        </p:spPr>
        <p:txBody>
          <a:bodyPr>
            <a:normAutofit lnSpcReduction="10000"/>
          </a:bodyPr>
          <a:lstStyle/>
          <a:p>
            <a:pPr algn="just" rtl="0"/>
            <a:r>
              <a:rPr lang="en-US" altLang="en-US" dirty="0" smtClean="0">
                <a:solidFill>
                  <a:srgbClr val="C00000"/>
                </a:solidFill>
                <a:latin typeface="Comic Sans MS" panose="030F0702030302020204" pitchFamily="66" charset="0"/>
              </a:rPr>
              <a:t>Static RAMs </a:t>
            </a:r>
            <a:r>
              <a:rPr lang="en-US" altLang="en-US" dirty="0" smtClean="0">
                <a:solidFill>
                  <a:schemeClr val="tx1"/>
                </a:solidFill>
                <a:latin typeface="Comic Sans MS" panose="030F0702030302020204" pitchFamily="66" charset="0"/>
              </a:rPr>
              <a:t>(</a:t>
            </a:r>
            <a:r>
              <a:rPr lang="en-US" altLang="en-US" dirty="0" smtClean="0">
                <a:solidFill>
                  <a:srgbClr val="FF0000"/>
                </a:solidFill>
                <a:latin typeface="Comic Sans MS" panose="030F0702030302020204" pitchFamily="66" charset="0"/>
              </a:rPr>
              <a:t>SRAMs</a:t>
            </a:r>
            <a:r>
              <a:rPr lang="en-US" altLang="en-US" dirty="0" smtClean="0">
                <a:solidFill>
                  <a:schemeClr val="tx1"/>
                </a:solidFill>
                <a:latin typeface="Comic Sans MS" panose="030F0702030302020204" pitchFamily="66" charset="0"/>
              </a:rPr>
              <a:t>):</a:t>
            </a:r>
          </a:p>
          <a:p>
            <a:pPr lvl="1" algn="just" rtl="0"/>
            <a:r>
              <a:rPr lang="en-US" altLang="en-US" sz="2200" dirty="0" smtClean="0">
                <a:solidFill>
                  <a:schemeClr val="tx1"/>
                </a:solidFill>
                <a:latin typeface="Comic Sans MS" panose="030F0702030302020204" pitchFamily="66" charset="0"/>
              </a:rPr>
              <a:t>Consist of circuits that are capable of retaining their state as long as the power is applied. </a:t>
            </a:r>
          </a:p>
          <a:p>
            <a:pPr lvl="1" algn="just" rtl="0"/>
            <a:r>
              <a:rPr lang="en-US" altLang="en-US" sz="2200" dirty="0" smtClean="0">
                <a:solidFill>
                  <a:srgbClr val="FF0000"/>
                </a:solidFill>
                <a:latin typeface="Comic Sans MS" panose="030F0702030302020204" pitchFamily="66" charset="0"/>
              </a:rPr>
              <a:t>Volatile</a:t>
            </a:r>
            <a:r>
              <a:rPr lang="en-US" altLang="en-US" sz="2200" dirty="0" smtClean="0">
                <a:solidFill>
                  <a:schemeClr val="tx1"/>
                </a:solidFill>
                <a:latin typeface="Comic Sans MS" panose="030F0702030302020204" pitchFamily="66" charset="0"/>
              </a:rPr>
              <a:t> memories, because their contents are lost when power is interrupted. </a:t>
            </a:r>
          </a:p>
          <a:p>
            <a:pPr lvl="1" algn="just" rtl="0"/>
            <a:r>
              <a:rPr lang="en-US" altLang="en-US" sz="2200" dirty="0" smtClean="0">
                <a:solidFill>
                  <a:schemeClr val="tx1"/>
                </a:solidFill>
                <a:latin typeface="Comic Sans MS" panose="030F0702030302020204" pitchFamily="66" charset="0"/>
              </a:rPr>
              <a:t>Access times of static </a:t>
            </a:r>
            <a:r>
              <a:rPr lang="en-US" altLang="en-US" sz="2200" dirty="0" smtClean="0">
                <a:solidFill>
                  <a:srgbClr val="FF0000"/>
                </a:solidFill>
                <a:latin typeface="Comic Sans MS" panose="030F0702030302020204" pitchFamily="66" charset="0"/>
              </a:rPr>
              <a:t>RAMs </a:t>
            </a:r>
            <a:r>
              <a:rPr lang="en-US" altLang="en-US" sz="2200" dirty="0" smtClean="0">
                <a:solidFill>
                  <a:schemeClr val="tx1"/>
                </a:solidFill>
                <a:latin typeface="Comic Sans MS" panose="030F0702030302020204" pitchFamily="66" charset="0"/>
              </a:rPr>
              <a:t>are in the range of few nanoseconds.</a:t>
            </a:r>
          </a:p>
          <a:p>
            <a:pPr lvl="1" algn="just" rtl="0"/>
            <a:r>
              <a:rPr lang="en-US" altLang="en-US" sz="2200" dirty="0" smtClean="0">
                <a:solidFill>
                  <a:schemeClr val="tx1"/>
                </a:solidFill>
                <a:latin typeface="Comic Sans MS" panose="030F0702030302020204" pitchFamily="66" charset="0"/>
              </a:rPr>
              <a:t>Capacity is low (</a:t>
            </a:r>
            <a:r>
              <a:rPr lang="en-US" sz="2400" dirty="0">
                <a:latin typeface="Comic Sans MS" panose="030F0702030302020204" pitchFamily="66" charset="0"/>
              </a:rPr>
              <a:t>6 transistor </a:t>
            </a:r>
            <a:r>
              <a:rPr lang="en-US" sz="2400" dirty="0" smtClean="0">
                <a:latin typeface="Comic Sans MS" panose="030F0702030302020204" pitchFamily="66" charset="0"/>
              </a:rPr>
              <a:t>cells which</a:t>
            </a:r>
            <a:r>
              <a:rPr lang="en-US" altLang="en-US" sz="2400" dirty="0" smtClean="0"/>
              <a:t> </a:t>
            </a:r>
            <a:r>
              <a:rPr lang="en-US" altLang="en-US" sz="2400" dirty="0">
                <a:latin typeface="Comic Sans MS" panose="030F0702030302020204" pitchFamily="66" charset="0"/>
              </a:rPr>
              <a:t>making it impossible to pack a large number of cells onto a single chip</a:t>
            </a:r>
            <a:r>
              <a:rPr lang="en-US" altLang="en-US" sz="2200" dirty="0">
                <a:solidFill>
                  <a:schemeClr val="tx1"/>
                </a:solidFill>
                <a:latin typeface="Comic Sans MS" panose="030F0702030302020204" pitchFamily="66" charset="0"/>
              </a:rPr>
              <a:t>)</a:t>
            </a:r>
            <a:endParaRPr lang="en-US" altLang="en-US" sz="2200" dirty="0" smtClean="0">
              <a:solidFill>
                <a:schemeClr val="tx1"/>
              </a:solidFill>
              <a:latin typeface="Comic Sans MS" panose="030F0702030302020204" pitchFamily="66" charset="0"/>
            </a:endParaRPr>
          </a:p>
          <a:p>
            <a:pPr lvl="1" algn="just" rtl="0"/>
            <a:r>
              <a:rPr lang="en-US" altLang="en-US" sz="2200" dirty="0" smtClean="0">
                <a:solidFill>
                  <a:schemeClr val="tx1"/>
                </a:solidFill>
                <a:latin typeface="Comic Sans MS" panose="030F0702030302020204" pitchFamily="66" charset="0"/>
              </a:rPr>
              <a:t>However, the cost is usually high. </a:t>
            </a:r>
          </a:p>
        </p:txBody>
      </p:sp>
      <p:sp>
        <p:nvSpPr>
          <p:cNvPr id="2" name="Slide Number Placeholder 1"/>
          <p:cNvSpPr>
            <a:spLocks noGrp="1"/>
          </p:cNvSpPr>
          <p:nvPr>
            <p:ph type="sldNum" sz="quarter" idx="12"/>
          </p:nvPr>
        </p:nvSpPr>
        <p:spPr/>
        <p:txBody>
          <a:bodyPr/>
          <a:lstStyle/>
          <a:p>
            <a:fld id="{CB65DC77-F180-4F46-9AB4-E848A677D315}" type="slidenum">
              <a:rPr lang="ar-EG" smtClean="0"/>
              <a:t>10</a:t>
            </a:fld>
            <a:endParaRPr lang="ar-EG"/>
          </a:p>
        </p:txBody>
      </p:sp>
    </p:spTree>
    <p:extLst>
      <p:ext uri="{BB962C8B-B14F-4D97-AF65-F5344CB8AC3E}">
        <p14:creationId xmlns:p14="http://schemas.microsoft.com/office/powerpoint/2010/main" val="4204590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US" altLang="en-US" b="1" dirty="0" smtClean="0"/>
              <a:t>RAM memories (cont.)</a:t>
            </a:r>
          </a:p>
        </p:txBody>
      </p:sp>
      <p:sp>
        <p:nvSpPr>
          <p:cNvPr id="8196" name="Rectangle 3"/>
          <p:cNvSpPr>
            <a:spLocks noGrp="1" noChangeArrowheads="1"/>
          </p:cNvSpPr>
          <p:nvPr>
            <p:ph type="body" idx="1"/>
          </p:nvPr>
        </p:nvSpPr>
        <p:spPr>
          <a:xfrm>
            <a:off x="914400" y="2514600"/>
            <a:ext cx="10803467" cy="3732213"/>
          </a:xfrm>
        </p:spPr>
        <p:txBody>
          <a:bodyPr>
            <a:normAutofit lnSpcReduction="10000"/>
          </a:bodyPr>
          <a:lstStyle/>
          <a:p>
            <a:pPr algn="l" rtl="0"/>
            <a:r>
              <a:rPr lang="en-US" altLang="en-US" dirty="0" smtClean="0">
                <a:solidFill>
                  <a:srgbClr val="C00000"/>
                </a:solidFill>
                <a:latin typeface="Comic Sans MS" panose="030F0702030302020204" pitchFamily="66" charset="0"/>
              </a:rPr>
              <a:t>Dynamic RAMs </a:t>
            </a:r>
            <a:r>
              <a:rPr lang="en-US" altLang="en-US" dirty="0" smtClean="0">
                <a:solidFill>
                  <a:schemeClr val="tx1"/>
                </a:solidFill>
                <a:latin typeface="Comic Sans MS" panose="030F0702030302020204" pitchFamily="66" charset="0"/>
              </a:rPr>
              <a:t>(</a:t>
            </a:r>
            <a:r>
              <a:rPr lang="en-US" altLang="en-US" dirty="0" smtClean="0">
                <a:solidFill>
                  <a:srgbClr val="FF0000"/>
                </a:solidFill>
                <a:latin typeface="Comic Sans MS" panose="030F0702030302020204" pitchFamily="66" charset="0"/>
              </a:rPr>
              <a:t>DRAMs</a:t>
            </a:r>
            <a:r>
              <a:rPr lang="en-US" altLang="en-US" dirty="0" smtClean="0">
                <a:solidFill>
                  <a:schemeClr val="tx1"/>
                </a:solidFill>
                <a:latin typeface="Comic Sans MS" panose="030F0702030302020204" pitchFamily="66" charset="0"/>
              </a:rPr>
              <a:t>):</a:t>
            </a:r>
          </a:p>
          <a:p>
            <a:pPr marL="742950" lvl="2" algn="l" rtl="0"/>
            <a:r>
              <a:rPr lang="en-US" altLang="en-US" sz="2200" dirty="0">
                <a:solidFill>
                  <a:schemeClr val="tx1"/>
                </a:solidFill>
                <a:latin typeface="Comic Sans MS" panose="030F0702030302020204" pitchFamily="66" charset="0"/>
              </a:rPr>
              <a:t>Also </a:t>
            </a:r>
            <a:r>
              <a:rPr lang="en-US" altLang="en-US" sz="2200" dirty="0" smtClean="0">
                <a:solidFill>
                  <a:srgbClr val="FF0000"/>
                </a:solidFill>
                <a:latin typeface="Comic Sans MS" panose="030F0702030302020204" pitchFamily="66" charset="0"/>
              </a:rPr>
              <a:t>Volatile</a:t>
            </a:r>
            <a:r>
              <a:rPr lang="en-US" altLang="en-US" sz="2200" dirty="0" smtClean="0">
                <a:solidFill>
                  <a:schemeClr val="tx1"/>
                </a:solidFill>
                <a:latin typeface="Comic Sans MS" panose="030F0702030302020204" pitchFamily="66" charset="0"/>
              </a:rPr>
              <a:t> memories.</a:t>
            </a:r>
          </a:p>
          <a:p>
            <a:pPr lvl="1" algn="l" rtl="0"/>
            <a:r>
              <a:rPr lang="en-US" altLang="en-US" sz="2200" dirty="0" smtClean="0">
                <a:solidFill>
                  <a:schemeClr val="tx1"/>
                </a:solidFill>
                <a:latin typeface="Comic Sans MS" panose="030F0702030302020204" pitchFamily="66" charset="0"/>
              </a:rPr>
              <a:t>Do not retain their state indefinitely.</a:t>
            </a:r>
          </a:p>
          <a:p>
            <a:pPr lvl="1" algn="l" rtl="0"/>
            <a:r>
              <a:rPr lang="en-US" altLang="en-US" sz="2200" dirty="0" smtClean="0">
                <a:solidFill>
                  <a:schemeClr val="tx1"/>
                </a:solidFill>
                <a:latin typeface="Comic Sans MS" panose="030F0702030302020204" pitchFamily="66" charset="0"/>
              </a:rPr>
              <a:t>Contents must be periodically refreshed. </a:t>
            </a:r>
          </a:p>
          <a:p>
            <a:pPr lvl="1" algn="l" rtl="0"/>
            <a:r>
              <a:rPr lang="en-US" altLang="en-US" sz="2200" dirty="0" smtClean="0">
                <a:solidFill>
                  <a:schemeClr val="tx1"/>
                </a:solidFill>
                <a:latin typeface="Comic Sans MS" panose="030F0702030302020204" pitchFamily="66" charset="0"/>
              </a:rPr>
              <a:t>Contents may be refreshed while accessing them for reading. </a:t>
            </a:r>
          </a:p>
          <a:p>
            <a:pPr lvl="1" algn="l" rtl="0"/>
            <a:r>
              <a:rPr lang="en-US" altLang="en-US" sz="2200" dirty="0" smtClean="0">
                <a:solidFill>
                  <a:schemeClr val="tx1"/>
                </a:solidFill>
                <a:latin typeface="Comic Sans MS" panose="030F0702030302020204" pitchFamily="66" charset="0"/>
              </a:rPr>
              <a:t>Access time is longer than </a:t>
            </a:r>
            <a:r>
              <a:rPr lang="en-US" altLang="en-US" sz="2200" dirty="0" smtClean="0">
                <a:solidFill>
                  <a:srgbClr val="FF0000"/>
                </a:solidFill>
                <a:latin typeface="Comic Sans MS" panose="030F0702030302020204" pitchFamily="66" charset="0"/>
              </a:rPr>
              <a:t>SRAM</a:t>
            </a:r>
          </a:p>
          <a:p>
            <a:pPr lvl="1" algn="l" rtl="0"/>
            <a:r>
              <a:rPr lang="en-US" altLang="en-US" sz="2200" dirty="0" smtClean="0">
                <a:solidFill>
                  <a:schemeClr val="tx1"/>
                </a:solidFill>
                <a:latin typeface="Comic Sans MS" panose="030F0702030302020204" pitchFamily="66" charset="0"/>
              </a:rPr>
              <a:t>Capacity is higher than </a:t>
            </a:r>
            <a:r>
              <a:rPr lang="en-US" altLang="en-US" sz="2200" dirty="0" smtClean="0">
                <a:solidFill>
                  <a:srgbClr val="FF0000"/>
                </a:solidFill>
                <a:latin typeface="Comic Sans MS" panose="030F0702030302020204" pitchFamily="66" charset="0"/>
              </a:rPr>
              <a:t>SRAM</a:t>
            </a:r>
            <a:r>
              <a:rPr lang="en-US" altLang="en-US" sz="2200" dirty="0" smtClean="0">
                <a:solidFill>
                  <a:schemeClr val="tx1"/>
                </a:solidFill>
                <a:latin typeface="Comic Sans MS" panose="030F0702030302020204" pitchFamily="66" charset="0"/>
              </a:rPr>
              <a:t> </a:t>
            </a:r>
            <a:r>
              <a:rPr lang="en-US" sz="2400" dirty="0">
                <a:solidFill>
                  <a:schemeClr val="tx1"/>
                </a:solidFill>
                <a:latin typeface="Comic Sans MS" panose="030F0702030302020204" pitchFamily="66" charset="0"/>
              </a:rPr>
              <a:t>(1 transistor cells)</a:t>
            </a:r>
            <a:endParaRPr lang="en-US" altLang="en-US" sz="2200" dirty="0" smtClean="0">
              <a:solidFill>
                <a:schemeClr val="tx1"/>
              </a:solidFill>
              <a:latin typeface="Comic Sans MS" panose="030F0702030302020204" pitchFamily="66" charset="0"/>
            </a:endParaRPr>
          </a:p>
          <a:p>
            <a:pPr lvl="1" algn="l" rtl="0"/>
            <a:r>
              <a:rPr lang="en-US" altLang="en-US" sz="2200" dirty="0" smtClean="0">
                <a:solidFill>
                  <a:schemeClr val="tx1"/>
                </a:solidFill>
                <a:latin typeface="Comic Sans MS" panose="030F0702030302020204" pitchFamily="66" charset="0"/>
              </a:rPr>
              <a:t>Cost is lower than </a:t>
            </a:r>
            <a:r>
              <a:rPr lang="en-US" altLang="en-US" sz="2200" dirty="0" smtClean="0">
                <a:solidFill>
                  <a:srgbClr val="FF0000"/>
                </a:solidFill>
                <a:latin typeface="Comic Sans MS" panose="030F0702030302020204" pitchFamily="66" charset="0"/>
              </a:rPr>
              <a:t>SRAM</a:t>
            </a:r>
          </a:p>
        </p:txBody>
      </p:sp>
      <p:sp>
        <p:nvSpPr>
          <p:cNvPr id="2" name="Slide Number Placeholder 1"/>
          <p:cNvSpPr>
            <a:spLocks noGrp="1"/>
          </p:cNvSpPr>
          <p:nvPr>
            <p:ph type="sldNum" sz="quarter" idx="12"/>
          </p:nvPr>
        </p:nvSpPr>
        <p:spPr/>
        <p:txBody>
          <a:bodyPr/>
          <a:lstStyle/>
          <a:p>
            <a:fld id="{CB65DC77-F180-4F46-9AB4-E848A677D315}" type="slidenum">
              <a:rPr lang="ar-EG" smtClean="0"/>
              <a:t>11</a:t>
            </a:fld>
            <a:endParaRPr lang="ar-EG"/>
          </a:p>
        </p:txBody>
      </p:sp>
    </p:spTree>
    <p:extLst>
      <p:ext uri="{BB962C8B-B14F-4D97-AF65-F5344CB8AC3E}">
        <p14:creationId xmlns:p14="http://schemas.microsoft.com/office/powerpoint/2010/main" val="4204590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r>
              <a:rPr lang="en-US" altLang="en-US" b="1" dirty="0"/>
              <a:t>RAM memories (cont.)</a:t>
            </a:r>
            <a:endParaRPr lang="en-US" altLang="en-US" b="1" dirty="0" smtClean="0"/>
          </a:p>
        </p:txBody>
      </p:sp>
      <p:sp>
        <p:nvSpPr>
          <p:cNvPr id="20484" name="Rectangle 3"/>
          <p:cNvSpPr>
            <a:spLocks noGrp="1" noChangeArrowheads="1"/>
          </p:cNvSpPr>
          <p:nvPr>
            <p:ph type="body" idx="1"/>
          </p:nvPr>
        </p:nvSpPr>
        <p:spPr>
          <a:xfrm>
            <a:off x="1295400" y="2451100"/>
            <a:ext cx="9956799" cy="3898900"/>
          </a:xfrm>
        </p:spPr>
        <p:txBody>
          <a:bodyPr>
            <a:normAutofit fontScale="85000" lnSpcReduction="20000"/>
          </a:bodyPr>
          <a:lstStyle/>
          <a:p>
            <a:pPr algn="l" rtl="0"/>
            <a:r>
              <a:rPr lang="en-US" altLang="en-US" dirty="0" smtClean="0">
                <a:solidFill>
                  <a:schemeClr val="tx1"/>
                </a:solidFill>
                <a:latin typeface="Comic Sans MS" panose="030F0702030302020204" pitchFamily="66" charset="0"/>
              </a:rPr>
              <a:t>Various factors such as </a:t>
            </a:r>
            <a:r>
              <a:rPr lang="en-US" altLang="en-US" dirty="0" smtClean="0">
                <a:solidFill>
                  <a:srgbClr val="FF0000"/>
                </a:solidFill>
                <a:latin typeface="Comic Sans MS" panose="030F0702030302020204" pitchFamily="66" charset="0"/>
              </a:rPr>
              <a:t>cost</a:t>
            </a:r>
            <a:r>
              <a:rPr lang="en-US" altLang="en-US" dirty="0" smtClean="0">
                <a:solidFill>
                  <a:schemeClr val="accent2"/>
                </a:solidFill>
                <a:latin typeface="Comic Sans MS" panose="030F0702030302020204" pitchFamily="66" charset="0"/>
              </a:rPr>
              <a:t>, </a:t>
            </a:r>
            <a:r>
              <a:rPr lang="en-US" altLang="en-US" dirty="0" smtClean="0">
                <a:solidFill>
                  <a:srgbClr val="FF0000"/>
                </a:solidFill>
                <a:latin typeface="Comic Sans MS" panose="030F0702030302020204" pitchFamily="66" charset="0"/>
              </a:rPr>
              <a:t>speed</a:t>
            </a:r>
            <a:r>
              <a:rPr lang="en-US" altLang="en-US" dirty="0" smtClean="0">
                <a:solidFill>
                  <a:schemeClr val="accent2"/>
                </a:solidFill>
                <a:latin typeface="Comic Sans MS" panose="030F0702030302020204" pitchFamily="66" charset="0"/>
              </a:rPr>
              <a:t>, </a:t>
            </a:r>
            <a:r>
              <a:rPr lang="en-US" altLang="en-US" dirty="0" smtClean="0">
                <a:solidFill>
                  <a:srgbClr val="FF0000"/>
                </a:solidFill>
                <a:latin typeface="Comic Sans MS" panose="030F0702030302020204" pitchFamily="66" charset="0"/>
              </a:rPr>
              <a:t>power</a:t>
            </a:r>
            <a:r>
              <a:rPr lang="en-US" altLang="en-US" dirty="0" smtClean="0">
                <a:solidFill>
                  <a:schemeClr val="accent2"/>
                </a:solidFill>
                <a:latin typeface="Comic Sans MS" panose="030F0702030302020204" pitchFamily="66" charset="0"/>
              </a:rPr>
              <a:t> </a:t>
            </a:r>
            <a:r>
              <a:rPr lang="en-US" altLang="en-US" dirty="0" smtClean="0">
                <a:solidFill>
                  <a:schemeClr val="tx1"/>
                </a:solidFill>
                <a:latin typeface="Comic Sans MS" panose="030F0702030302020204" pitchFamily="66" charset="0"/>
              </a:rPr>
              <a:t>consumption and </a:t>
            </a:r>
            <a:r>
              <a:rPr lang="en-US" altLang="en-US" dirty="0" smtClean="0">
                <a:solidFill>
                  <a:srgbClr val="FF0000"/>
                </a:solidFill>
                <a:latin typeface="Comic Sans MS" panose="030F0702030302020204" pitchFamily="66" charset="0"/>
              </a:rPr>
              <a:t>size</a:t>
            </a:r>
            <a:r>
              <a:rPr lang="en-US" altLang="en-US" dirty="0" smtClean="0">
                <a:solidFill>
                  <a:schemeClr val="accent2"/>
                </a:solidFill>
                <a:latin typeface="Comic Sans MS" panose="030F0702030302020204" pitchFamily="66" charset="0"/>
              </a:rPr>
              <a:t> </a:t>
            </a:r>
            <a:r>
              <a:rPr lang="en-US" altLang="en-US" dirty="0">
                <a:solidFill>
                  <a:schemeClr val="tx1"/>
                </a:solidFill>
                <a:latin typeface="Comic Sans MS" panose="030F0702030302020204" pitchFamily="66" charset="0"/>
              </a:rPr>
              <a:t>of the chip determine how a </a:t>
            </a:r>
            <a:r>
              <a:rPr lang="en-US" altLang="en-US" dirty="0">
                <a:solidFill>
                  <a:srgbClr val="FF0000"/>
                </a:solidFill>
                <a:latin typeface="Comic Sans MS" panose="030F0702030302020204" pitchFamily="66" charset="0"/>
              </a:rPr>
              <a:t>RAM</a:t>
            </a:r>
            <a:r>
              <a:rPr lang="en-US" altLang="en-US" dirty="0">
                <a:solidFill>
                  <a:schemeClr val="tx1"/>
                </a:solidFill>
                <a:latin typeface="Comic Sans MS" panose="030F0702030302020204" pitchFamily="66" charset="0"/>
              </a:rPr>
              <a:t> is chosen</a:t>
            </a:r>
            <a:r>
              <a:rPr lang="en-US" altLang="en-US" dirty="0" smtClean="0">
                <a:latin typeface="Comic Sans MS" panose="030F0702030302020204" pitchFamily="66" charset="0"/>
              </a:rPr>
              <a:t> for a given application. </a:t>
            </a:r>
          </a:p>
          <a:p>
            <a:pPr algn="l" rtl="0"/>
            <a:r>
              <a:rPr lang="en-US" altLang="en-US" dirty="0" smtClean="0">
                <a:solidFill>
                  <a:srgbClr val="C00000"/>
                </a:solidFill>
                <a:latin typeface="Comic Sans MS" panose="030F0702030302020204" pitchFamily="66" charset="0"/>
              </a:rPr>
              <a:t>Static RAMs:</a:t>
            </a:r>
          </a:p>
          <a:p>
            <a:pPr lvl="1" algn="l" rtl="0"/>
            <a:r>
              <a:rPr lang="en-US" altLang="en-US" sz="2400" dirty="0">
                <a:solidFill>
                  <a:schemeClr val="tx1"/>
                </a:solidFill>
                <a:latin typeface="Comic Sans MS" panose="030F0702030302020204" pitchFamily="66" charset="0"/>
              </a:rPr>
              <a:t>Chosen when speed is the primary concern. </a:t>
            </a:r>
          </a:p>
          <a:p>
            <a:pPr lvl="1" algn="l" rtl="0"/>
            <a:r>
              <a:rPr lang="en-US" altLang="en-US" sz="2400" dirty="0">
                <a:solidFill>
                  <a:schemeClr val="tx1"/>
                </a:solidFill>
                <a:latin typeface="Comic Sans MS" panose="030F0702030302020204" pitchFamily="66" charset="0"/>
              </a:rPr>
              <a:t>Circuit implementing the basic cell is highly complex, so cost and size are affected.</a:t>
            </a:r>
          </a:p>
          <a:p>
            <a:pPr lvl="1" algn="l" rtl="0"/>
            <a:r>
              <a:rPr lang="en-US" altLang="en-US" sz="2400" dirty="0">
                <a:solidFill>
                  <a:schemeClr val="tx1"/>
                </a:solidFill>
                <a:latin typeface="Comic Sans MS" panose="030F0702030302020204" pitchFamily="66" charset="0"/>
              </a:rPr>
              <a:t>Used mostly in cache memories.</a:t>
            </a:r>
          </a:p>
          <a:p>
            <a:pPr algn="l" rtl="0"/>
            <a:r>
              <a:rPr lang="en-US" altLang="en-US" dirty="0" smtClean="0">
                <a:solidFill>
                  <a:srgbClr val="C00000"/>
                </a:solidFill>
                <a:latin typeface="Comic Sans MS" panose="030F0702030302020204" pitchFamily="66" charset="0"/>
              </a:rPr>
              <a:t>Dynamic RAMs:</a:t>
            </a:r>
          </a:p>
          <a:p>
            <a:pPr lvl="1" algn="l" rtl="0"/>
            <a:r>
              <a:rPr lang="en-US" altLang="en-US" sz="2400" dirty="0">
                <a:solidFill>
                  <a:schemeClr val="tx1"/>
                </a:solidFill>
                <a:latin typeface="Comic Sans MS" panose="030F0702030302020204" pitchFamily="66" charset="0"/>
              </a:rPr>
              <a:t>Predominantly used for implementing computer main memories.</a:t>
            </a:r>
          </a:p>
          <a:p>
            <a:pPr lvl="1" algn="l" rtl="0"/>
            <a:r>
              <a:rPr lang="en-US" altLang="en-US" sz="2400" dirty="0">
                <a:solidFill>
                  <a:schemeClr val="tx1"/>
                </a:solidFill>
                <a:latin typeface="Comic Sans MS" panose="030F0702030302020204" pitchFamily="66" charset="0"/>
              </a:rPr>
              <a:t>High </a:t>
            </a:r>
            <a:r>
              <a:rPr lang="en-US" altLang="en-US" sz="2400" dirty="0" smtClean="0">
                <a:solidFill>
                  <a:schemeClr val="tx1"/>
                </a:solidFill>
                <a:latin typeface="Comic Sans MS" panose="030F0702030302020204" pitchFamily="66" charset="0"/>
              </a:rPr>
              <a:t>capacities </a:t>
            </a:r>
            <a:r>
              <a:rPr lang="en-US" altLang="en-US" sz="2400" dirty="0">
                <a:solidFill>
                  <a:schemeClr val="tx1"/>
                </a:solidFill>
                <a:latin typeface="Comic Sans MS" panose="030F0702030302020204" pitchFamily="66" charset="0"/>
              </a:rPr>
              <a:t>available in these chips.</a:t>
            </a:r>
          </a:p>
          <a:p>
            <a:pPr lvl="1" algn="l" rtl="0"/>
            <a:r>
              <a:rPr lang="en-US" altLang="en-US" sz="2400" dirty="0">
                <a:solidFill>
                  <a:schemeClr val="tx1"/>
                </a:solidFill>
                <a:latin typeface="Comic Sans MS" panose="030F0702030302020204" pitchFamily="66" charset="0"/>
              </a:rPr>
              <a:t>Economically </a:t>
            </a:r>
            <a:r>
              <a:rPr lang="en-US" altLang="en-US" sz="2400" dirty="0" smtClean="0">
                <a:solidFill>
                  <a:schemeClr val="tx1"/>
                </a:solidFill>
                <a:latin typeface="Comic Sans MS" panose="030F0702030302020204" pitchFamily="66" charset="0"/>
              </a:rPr>
              <a:t>suitable </a:t>
            </a:r>
            <a:r>
              <a:rPr lang="en-US" altLang="en-US" sz="2400" dirty="0">
                <a:solidFill>
                  <a:schemeClr val="tx1"/>
                </a:solidFill>
                <a:latin typeface="Comic Sans MS" panose="030F0702030302020204" pitchFamily="66" charset="0"/>
              </a:rPr>
              <a:t>for implementing large memories. </a:t>
            </a:r>
          </a:p>
        </p:txBody>
      </p:sp>
      <p:sp>
        <p:nvSpPr>
          <p:cNvPr id="2" name="Slide Number Placeholder 1"/>
          <p:cNvSpPr>
            <a:spLocks noGrp="1"/>
          </p:cNvSpPr>
          <p:nvPr>
            <p:ph type="sldNum" sz="quarter" idx="12"/>
          </p:nvPr>
        </p:nvSpPr>
        <p:spPr/>
        <p:txBody>
          <a:bodyPr/>
          <a:lstStyle/>
          <a:p>
            <a:fld id="{CB65DC77-F180-4F46-9AB4-E848A677D315}" type="slidenum">
              <a:rPr lang="ar-EG" smtClean="0"/>
              <a:t>12</a:t>
            </a:fld>
            <a:endParaRPr lang="ar-EG"/>
          </a:p>
        </p:txBody>
      </p:sp>
    </p:spTree>
    <p:extLst>
      <p:ext uri="{BB962C8B-B14F-4D97-AF65-F5344CB8AC3E}">
        <p14:creationId xmlns:p14="http://schemas.microsoft.com/office/powerpoint/2010/main" val="1875233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F8282D80-0D7B-402C-9CCE-045608229A95}" type="slidenum">
              <a:rPr lang="en-US" altLang="en-US" smtClean="0"/>
              <a:pPr/>
              <a:t>13</a:t>
            </a:fld>
            <a:endParaRPr lang="en-US" altLang="en-US" smtClean="0"/>
          </a:p>
        </p:txBody>
      </p:sp>
      <p:sp>
        <p:nvSpPr>
          <p:cNvPr id="23555" name="Rectangle 2"/>
          <p:cNvSpPr>
            <a:spLocks noGrp="1" noChangeArrowheads="1"/>
          </p:cNvSpPr>
          <p:nvPr>
            <p:ph type="title"/>
          </p:nvPr>
        </p:nvSpPr>
        <p:spPr/>
        <p:txBody>
          <a:bodyPr/>
          <a:lstStyle/>
          <a:p>
            <a:r>
              <a:rPr lang="en-US" altLang="en-US" b="1" dirty="0" smtClean="0"/>
              <a:t>Read-Only Memories (ROMs)</a:t>
            </a:r>
          </a:p>
        </p:txBody>
      </p:sp>
      <p:sp>
        <p:nvSpPr>
          <p:cNvPr id="23556" name="Rectangle 3"/>
          <p:cNvSpPr>
            <a:spLocks noGrp="1" noChangeArrowheads="1"/>
          </p:cNvSpPr>
          <p:nvPr>
            <p:ph type="body" idx="1"/>
          </p:nvPr>
        </p:nvSpPr>
        <p:spPr>
          <a:xfrm>
            <a:off x="914400" y="2476500"/>
            <a:ext cx="10363200" cy="3810001"/>
          </a:xfrm>
        </p:spPr>
        <p:txBody>
          <a:bodyPr>
            <a:normAutofit/>
          </a:bodyPr>
          <a:lstStyle/>
          <a:p>
            <a:pPr algn="l" rtl="0"/>
            <a:r>
              <a:rPr lang="en-US" altLang="en-US" dirty="0" smtClean="0">
                <a:solidFill>
                  <a:srgbClr val="C00000"/>
                </a:solidFill>
                <a:latin typeface="Comic Sans MS" panose="030F0702030302020204" pitchFamily="66" charset="0"/>
              </a:rPr>
              <a:t>Many applications need memory devices to retain contents after the power is turned off. </a:t>
            </a:r>
          </a:p>
          <a:p>
            <a:pPr lvl="1" algn="l" rtl="0"/>
            <a:r>
              <a:rPr lang="en-US" altLang="en-US" dirty="0" smtClean="0">
                <a:latin typeface="Comic Sans MS" panose="030F0702030302020204" pitchFamily="66" charset="0"/>
              </a:rPr>
              <a:t>For </a:t>
            </a:r>
            <a:r>
              <a:rPr lang="en-US" altLang="en-US" dirty="0" smtClean="0">
                <a:solidFill>
                  <a:srgbClr val="FF0000"/>
                </a:solidFill>
                <a:latin typeface="Comic Sans MS" panose="030F0702030302020204" pitchFamily="66" charset="0"/>
              </a:rPr>
              <a:t>example</a:t>
            </a:r>
            <a:r>
              <a:rPr lang="en-US" altLang="en-US" dirty="0" smtClean="0">
                <a:latin typeface="Comic Sans MS" panose="030F0702030302020204" pitchFamily="66" charset="0"/>
              </a:rPr>
              <a:t>, computer is turned on, the </a:t>
            </a:r>
            <a:r>
              <a:rPr lang="en-US" altLang="en-US" dirty="0" smtClean="0">
                <a:solidFill>
                  <a:srgbClr val="FF0000"/>
                </a:solidFill>
                <a:latin typeface="Comic Sans MS" panose="030F0702030302020204" pitchFamily="66" charset="0"/>
              </a:rPr>
              <a:t>operating</a:t>
            </a:r>
            <a:r>
              <a:rPr lang="en-US" altLang="en-US" dirty="0" smtClean="0">
                <a:latin typeface="Comic Sans MS" panose="030F0702030302020204" pitchFamily="66" charset="0"/>
              </a:rPr>
              <a:t> </a:t>
            </a:r>
            <a:r>
              <a:rPr lang="en-US" altLang="en-US" dirty="0" smtClean="0">
                <a:solidFill>
                  <a:srgbClr val="FF0000"/>
                </a:solidFill>
                <a:latin typeface="Comic Sans MS" panose="030F0702030302020204" pitchFamily="66" charset="0"/>
              </a:rPr>
              <a:t>system</a:t>
            </a:r>
            <a:r>
              <a:rPr lang="en-US" altLang="en-US" dirty="0" smtClean="0">
                <a:latin typeface="Comic Sans MS" panose="030F0702030302020204" pitchFamily="66" charset="0"/>
              </a:rPr>
              <a:t> must </a:t>
            </a:r>
            <a:r>
              <a:rPr lang="en-US" altLang="en-US" dirty="0">
                <a:latin typeface="Comic Sans MS" panose="030F0702030302020204" pitchFamily="66" charset="0"/>
              </a:rPr>
              <a:t>be loaded from the disk into the memory.</a:t>
            </a:r>
          </a:p>
          <a:p>
            <a:pPr lvl="1" algn="l" rtl="0"/>
            <a:r>
              <a:rPr lang="en-US" altLang="en-US" dirty="0">
                <a:latin typeface="Comic Sans MS" panose="030F0702030302020204" pitchFamily="66" charset="0"/>
              </a:rPr>
              <a:t>Store instructions which would load </a:t>
            </a:r>
            <a:r>
              <a:rPr lang="en-US" altLang="en-US" dirty="0" smtClean="0">
                <a:latin typeface="Comic Sans MS" panose="030F0702030302020204" pitchFamily="66" charset="0"/>
              </a:rPr>
              <a:t>the </a:t>
            </a:r>
            <a:r>
              <a:rPr lang="en-US" altLang="en-US" dirty="0" smtClean="0">
                <a:solidFill>
                  <a:srgbClr val="FF0000"/>
                </a:solidFill>
                <a:latin typeface="Comic Sans MS" panose="030F0702030302020204" pitchFamily="66" charset="0"/>
              </a:rPr>
              <a:t>OS</a:t>
            </a:r>
            <a:r>
              <a:rPr lang="en-US" altLang="en-US" dirty="0" smtClean="0">
                <a:latin typeface="Comic Sans MS" panose="030F0702030302020204" pitchFamily="66" charset="0"/>
              </a:rPr>
              <a:t> from the </a:t>
            </a:r>
            <a:r>
              <a:rPr lang="en-US" altLang="en-US" dirty="0" smtClean="0">
                <a:solidFill>
                  <a:srgbClr val="FF0000"/>
                </a:solidFill>
                <a:latin typeface="Comic Sans MS" panose="030F0702030302020204" pitchFamily="66" charset="0"/>
              </a:rPr>
              <a:t>disk</a:t>
            </a:r>
            <a:r>
              <a:rPr lang="en-US" altLang="en-US" dirty="0" smtClean="0">
                <a:latin typeface="Comic Sans MS" panose="030F0702030302020204" pitchFamily="66" charset="0"/>
              </a:rPr>
              <a:t>. </a:t>
            </a:r>
          </a:p>
          <a:p>
            <a:pPr lvl="1" algn="l" rtl="0"/>
            <a:r>
              <a:rPr lang="en-US" altLang="en-US" dirty="0" smtClean="0">
                <a:latin typeface="Comic Sans MS" panose="030F0702030302020204" pitchFamily="66" charset="0"/>
              </a:rPr>
              <a:t>Need to store these instructions so that they will not be lost after the power is turned off. </a:t>
            </a:r>
          </a:p>
          <a:p>
            <a:pPr lvl="1" algn="l" rtl="0"/>
            <a:r>
              <a:rPr lang="en-US" altLang="en-US" dirty="0">
                <a:latin typeface="Comic Sans MS" panose="030F0702030302020204" pitchFamily="66" charset="0"/>
              </a:rPr>
              <a:t>We need to store the instructions into </a:t>
            </a:r>
            <a:r>
              <a:rPr lang="en-US" altLang="en-US" dirty="0" smtClean="0">
                <a:latin typeface="Comic Sans MS" panose="030F0702030302020204" pitchFamily="66" charset="0"/>
              </a:rPr>
              <a:t>a </a:t>
            </a:r>
            <a:r>
              <a:rPr lang="en-US" altLang="en-US" dirty="0" smtClean="0">
                <a:solidFill>
                  <a:srgbClr val="FF0000"/>
                </a:solidFill>
                <a:latin typeface="Comic Sans MS" panose="030F0702030302020204" pitchFamily="66" charset="0"/>
              </a:rPr>
              <a:t>non-volatile</a:t>
            </a:r>
            <a:r>
              <a:rPr lang="en-US" altLang="en-US" dirty="0" smtClean="0">
                <a:latin typeface="Comic Sans MS" panose="030F0702030302020204" pitchFamily="66" charset="0"/>
              </a:rPr>
              <a:t> </a:t>
            </a:r>
            <a:r>
              <a:rPr lang="en-US" altLang="en-US" dirty="0">
                <a:latin typeface="Comic Sans MS" panose="030F0702030302020204" pitchFamily="66" charset="0"/>
              </a:rPr>
              <a:t>memory</a:t>
            </a:r>
            <a:r>
              <a:rPr lang="en-US" altLang="en-US" dirty="0" smtClean="0">
                <a:latin typeface="Comic Sans MS" panose="030F0702030302020204" pitchFamily="66" charset="0"/>
              </a:rPr>
              <a:t>.</a:t>
            </a:r>
          </a:p>
          <a:p>
            <a:pPr marL="457200" lvl="1" indent="0" algn="l" rtl="0">
              <a:buNone/>
            </a:pPr>
            <a:endParaRPr lang="en-US" altLang="en-US" dirty="0" smtClean="0">
              <a:latin typeface="Comic Sans MS" panose="030F0702030302020204" pitchFamily="66" charset="0"/>
            </a:endParaRPr>
          </a:p>
        </p:txBody>
      </p:sp>
    </p:spTree>
    <p:extLst>
      <p:ext uri="{BB962C8B-B14F-4D97-AF65-F5344CB8AC3E}">
        <p14:creationId xmlns:p14="http://schemas.microsoft.com/office/powerpoint/2010/main" val="3404866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r>
              <a:rPr lang="en-US" altLang="en-US" b="1" dirty="0" smtClean="0"/>
              <a:t>Read-Only Memories (cont.)</a:t>
            </a:r>
            <a:r>
              <a:rPr lang="en-US" altLang="en-US" dirty="0" smtClean="0"/>
              <a:t> </a:t>
            </a:r>
          </a:p>
        </p:txBody>
      </p:sp>
      <p:sp>
        <p:nvSpPr>
          <p:cNvPr id="24580" name="Rectangle 3"/>
          <p:cNvSpPr>
            <a:spLocks noGrp="1" noChangeArrowheads="1"/>
          </p:cNvSpPr>
          <p:nvPr>
            <p:ph type="body" idx="1"/>
          </p:nvPr>
        </p:nvSpPr>
        <p:spPr>
          <a:xfrm>
            <a:off x="1295401" y="2556932"/>
            <a:ext cx="9601196" cy="3678768"/>
          </a:xfrm>
        </p:spPr>
        <p:txBody>
          <a:bodyPr>
            <a:normAutofit/>
          </a:bodyPr>
          <a:lstStyle/>
          <a:p>
            <a:pPr algn="l" rtl="0"/>
            <a:r>
              <a:rPr lang="en-US" altLang="en-US" dirty="0" smtClean="0">
                <a:solidFill>
                  <a:srgbClr val="C00000"/>
                </a:solidFill>
                <a:latin typeface="Comic Sans MS" panose="030F0702030302020204" pitchFamily="66" charset="0"/>
              </a:rPr>
              <a:t>Read-Only Memory:</a:t>
            </a:r>
          </a:p>
          <a:p>
            <a:pPr lvl="1" algn="l" rtl="0"/>
            <a:r>
              <a:rPr lang="en-US" altLang="en-US" dirty="0" smtClean="0">
                <a:solidFill>
                  <a:schemeClr val="tx1"/>
                </a:solidFill>
                <a:latin typeface="Comic Sans MS" panose="030F0702030302020204" pitchFamily="66" charset="0"/>
              </a:rPr>
              <a:t>Data are written </a:t>
            </a:r>
            <a:r>
              <a:rPr lang="en-US" altLang="en-US" dirty="0" smtClean="0">
                <a:latin typeface="Comic Sans MS" panose="030F0702030302020204" pitchFamily="66" charset="0"/>
              </a:rPr>
              <a:t>into a </a:t>
            </a:r>
            <a:r>
              <a:rPr lang="en-US" altLang="en-US" dirty="0" smtClean="0">
                <a:solidFill>
                  <a:srgbClr val="FF0000"/>
                </a:solidFill>
                <a:latin typeface="Comic Sans MS" panose="030F0702030302020204" pitchFamily="66" charset="0"/>
              </a:rPr>
              <a:t>ROM</a:t>
            </a:r>
            <a:r>
              <a:rPr lang="en-US" altLang="en-US" dirty="0" smtClean="0">
                <a:latin typeface="Comic Sans MS" panose="030F0702030302020204" pitchFamily="66" charset="0"/>
              </a:rPr>
              <a:t> when it is </a:t>
            </a:r>
            <a:r>
              <a:rPr lang="en-US" altLang="en-US" dirty="0" smtClean="0">
                <a:solidFill>
                  <a:schemeClr val="tx1"/>
                </a:solidFill>
                <a:latin typeface="Comic Sans MS" panose="030F0702030302020204" pitchFamily="66" charset="0"/>
              </a:rPr>
              <a:t>manufactured.</a:t>
            </a:r>
          </a:p>
          <a:p>
            <a:pPr algn="l" rtl="0"/>
            <a:r>
              <a:rPr lang="en-US" altLang="en-US" dirty="0">
                <a:solidFill>
                  <a:srgbClr val="C00000"/>
                </a:solidFill>
                <a:latin typeface="Comic Sans MS" panose="030F0702030302020204" pitchFamily="66" charset="0"/>
              </a:rPr>
              <a:t>Programmable Read-Only Memory </a:t>
            </a:r>
            <a:r>
              <a:rPr lang="en-US" altLang="en-US" dirty="0" smtClean="0">
                <a:solidFill>
                  <a:schemeClr val="accent2"/>
                </a:solidFill>
                <a:latin typeface="Comic Sans MS" panose="030F0702030302020204" pitchFamily="66" charset="0"/>
              </a:rPr>
              <a:t>(</a:t>
            </a:r>
            <a:r>
              <a:rPr lang="en-US" altLang="en-US" dirty="0" smtClean="0">
                <a:solidFill>
                  <a:srgbClr val="FF0000"/>
                </a:solidFill>
                <a:latin typeface="Comic Sans MS" panose="030F0702030302020204" pitchFamily="66" charset="0"/>
              </a:rPr>
              <a:t>PROM</a:t>
            </a:r>
            <a:r>
              <a:rPr lang="en-US" altLang="en-US" dirty="0" smtClean="0">
                <a:solidFill>
                  <a:schemeClr val="accent2"/>
                </a:solidFill>
                <a:latin typeface="Comic Sans MS" panose="030F0702030302020204" pitchFamily="66" charset="0"/>
              </a:rPr>
              <a:t>):</a:t>
            </a:r>
          </a:p>
          <a:p>
            <a:pPr lvl="1" algn="l" rtl="0"/>
            <a:r>
              <a:rPr lang="en-US" altLang="en-US" dirty="0" smtClean="0">
                <a:latin typeface="Comic Sans MS" panose="030F0702030302020204" pitchFamily="66" charset="0"/>
              </a:rPr>
              <a:t>Allow the data to be loaded by a </a:t>
            </a:r>
            <a:r>
              <a:rPr lang="en-US" altLang="en-US" dirty="0" smtClean="0">
                <a:solidFill>
                  <a:srgbClr val="FF0000"/>
                </a:solidFill>
                <a:latin typeface="Comic Sans MS" panose="030F0702030302020204" pitchFamily="66" charset="0"/>
              </a:rPr>
              <a:t>user</a:t>
            </a:r>
            <a:r>
              <a:rPr lang="en-US" altLang="en-US" dirty="0" smtClean="0">
                <a:latin typeface="Comic Sans MS" panose="030F0702030302020204" pitchFamily="66" charset="0"/>
              </a:rPr>
              <a:t>.</a:t>
            </a:r>
          </a:p>
          <a:p>
            <a:pPr lvl="1" algn="l" rtl="0"/>
            <a:r>
              <a:rPr lang="en-US" altLang="en-US" dirty="0" smtClean="0">
                <a:latin typeface="Comic Sans MS" panose="030F0702030302020204" pitchFamily="66" charset="0"/>
              </a:rPr>
              <a:t>Process of inserting the data is </a:t>
            </a:r>
            <a:r>
              <a:rPr lang="en-US" altLang="en-US" dirty="0" smtClean="0">
                <a:solidFill>
                  <a:srgbClr val="FF0000"/>
                </a:solidFill>
                <a:latin typeface="Comic Sans MS" panose="030F0702030302020204" pitchFamily="66" charset="0"/>
              </a:rPr>
              <a:t>irreversible</a:t>
            </a:r>
            <a:r>
              <a:rPr lang="en-US" altLang="en-US" dirty="0" smtClean="0">
                <a:latin typeface="Comic Sans MS" panose="030F0702030302020204" pitchFamily="66" charset="0"/>
              </a:rPr>
              <a:t>.</a:t>
            </a:r>
          </a:p>
          <a:p>
            <a:pPr lvl="1" algn="l" rtl="0"/>
            <a:r>
              <a:rPr lang="en-US" altLang="en-US" dirty="0" smtClean="0">
                <a:latin typeface="Comic Sans MS" panose="030F0702030302020204" pitchFamily="66" charset="0"/>
              </a:rPr>
              <a:t>Storing information specific to a user in a ROM is expensive. </a:t>
            </a:r>
          </a:p>
          <a:p>
            <a:pPr lvl="1" algn="l" rtl="0"/>
            <a:r>
              <a:rPr lang="en-US" altLang="en-US" dirty="0" smtClean="0">
                <a:latin typeface="Comic Sans MS" panose="030F0702030302020204" pitchFamily="66" charset="0"/>
              </a:rPr>
              <a:t>Providing </a:t>
            </a:r>
            <a:r>
              <a:rPr lang="en-US" altLang="en-US" dirty="0" smtClean="0">
                <a:solidFill>
                  <a:srgbClr val="FF0000"/>
                </a:solidFill>
                <a:latin typeface="Comic Sans MS" panose="030F0702030302020204" pitchFamily="66" charset="0"/>
              </a:rPr>
              <a:t>programming</a:t>
            </a:r>
            <a:r>
              <a:rPr lang="en-US" altLang="en-US" dirty="0" smtClean="0">
                <a:latin typeface="Comic Sans MS" panose="030F0702030302020204" pitchFamily="66" charset="0"/>
              </a:rPr>
              <a:t> capability to a </a:t>
            </a:r>
            <a:r>
              <a:rPr lang="en-US" altLang="en-US" dirty="0" smtClean="0">
                <a:solidFill>
                  <a:srgbClr val="FF0000"/>
                </a:solidFill>
                <a:latin typeface="Comic Sans MS" panose="030F0702030302020204" pitchFamily="66" charset="0"/>
              </a:rPr>
              <a:t>user</a:t>
            </a:r>
            <a:r>
              <a:rPr lang="en-US" altLang="en-US" dirty="0" smtClean="0">
                <a:latin typeface="Comic Sans MS" panose="030F0702030302020204" pitchFamily="66" charset="0"/>
              </a:rPr>
              <a:t> may be </a:t>
            </a:r>
            <a:r>
              <a:rPr lang="en-US" altLang="en-US" dirty="0" smtClean="0">
                <a:solidFill>
                  <a:srgbClr val="FF0000"/>
                </a:solidFill>
                <a:latin typeface="Comic Sans MS" panose="030F0702030302020204" pitchFamily="66" charset="0"/>
              </a:rPr>
              <a:t>better</a:t>
            </a:r>
            <a:r>
              <a:rPr lang="en-US" altLang="en-US" dirty="0" smtClean="0">
                <a:latin typeface="Comic Sans MS" panose="030F0702030302020204" pitchFamily="66" charset="0"/>
              </a:rPr>
              <a:t>.  </a:t>
            </a:r>
          </a:p>
        </p:txBody>
      </p:sp>
      <p:sp>
        <p:nvSpPr>
          <p:cNvPr id="2" name="Slide Number Placeholder 1"/>
          <p:cNvSpPr>
            <a:spLocks noGrp="1"/>
          </p:cNvSpPr>
          <p:nvPr>
            <p:ph type="sldNum" sz="quarter" idx="12"/>
          </p:nvPr>
        </p:nvSpPr>
        <p:spPr/>
        <p:txBody>
          <a:bodyPr/>
          <a:lstStyle/>
          <a:p>
            <a:fld id="{CB65DC77-F180-4F46-9AB4-E848A677D315}" type="slidenum">
              <a:rPr lang="ar-EG" smtClean="0"/>
              <a:t>14</a:t>
            </a:fld>
            <a:endParaRPr lang="ar-EG"/>
          </a:p>
        </p:txBody>
      </p:sp>
    </p:spTree>
    <p:extLst>
      <p:ext uri="{BB962C8B-B14F-4D97-AF65-F5344CB8AC3E}">
        <p14:creationId xmlns:p14="http://schemas.microsoft.com/office/powerpoint/2010/main" val="10430118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r>
              <a:rPr lang="en-US" altLang="en-US" b="1" dirty="0" smtClean="0"/>
              <a:t>Read-Only Memories (cont.) </a:t>
            </a:r>
          </a:p>
        </p:txBody>
      </p:sp>
      <p:sp>
        <p:nvSpPr>
          <p:cNvPr id="24580" name="Rectangle 3"/>
          <p:cNvSpPr>
            <a:spLocks noGrp="1" noChangeArrowheads="1"/>
          </p:cNvSpPr>
          <p:nvPr>
            <p:ph type="body" idx="1"/>
          </p:nvPr>
        </p:nvSpPr>
        <p:spPr>
          <a:xfrm>
            <a:off x="1295400" y="2556932"/>
            <a:ext cx="9893299" cy="3640668"/>
          </a:xfrm>
        </p:spPr>
        <p:txBody>
          <a:bodyPr>
            <a:normAutofit/>
          </a:bodyPr>
          <a:lstStyle/>
          <a:p>
            <a:pPr algn="l" rtl="0"/>
            <a:r>
              <a:rPr lang="en-US" altLang="en-US" dirty="0">
                <a:solidFill>
                  <a:srgbClr val="C00000"/>
                </a:solidFill>
                <a:latin typeface="Comic Sans MS" panose="030F0702030302020204" pitchFamily="66" charset="0"/>
              </a:rPr>
              <a:t>Erasable Programmable Read-Only Memory </a:t>
            </a:r>
            <a:r>
              <a:rPr lang="en-US" altLang="en-US" dirty="0" smtClean="0">
                <a:solidFill>
                  <a:schemeClr val="accent2"/>
                </a:solidFill>
                <a:latin typeface="Comic Sans MS" panose="030F0702030302020204" pitchFamily="66" charset="0"/>
              </a:rPr>
              <a:t>(</a:t>
            </a:r>
            <a:r>
              <a:rPr lang="en-US" altLang="en-US" dirty="0" smtClean="0">
                <a:solidFill>
                  <a:srgbClr val="FF0000"/>
                </a:solidFill>
                <a:latin typeface="Comic Sans MS" panose="030F0702030302020204" pitchFamily="66" charset="0"/>
              </a:rPr>
              <a:t>EPROM</a:t>
            </a:r>
            <a:r>
              <a:rPr lang="en-US" altLang="en-US" dirty="0" smtClean="0">
                <a:solidFill>
                  <a:schemeClr val="accent2"/>
                </a:solidFill>
                <a:latin typeface="Comic Sans MS" panose="030F0702030302020204" pitchFamily="66" charset="0"/>
              </a:rPr>
              <a:t>):</a:t>
            </a:r>
            <a:endParaRPr lang="en-US" altLang="en-US" dirty="0" smtClean="0">
              <a:latin typeface="Comic Sans MS" panose="030F0702030302020204" pitchFamily="66" charset="0"/>
            </a:endParaRPr>
          </a:p>
          <a:p>
            <a:pPr lvl="1" algn="l" rtl="0"/>
            <a:r>
              <a:rPr lang="en-US" altLang="en-US" dirty="0" smtClean="0">
                <a:latin typeface="Comic Sans MS" panose="030F0702030302020204" pitchFamily="66" charset="0"/>
              </a:rPr>
              <a:t>Stored </a:t>
            </a:r>
            <a:r>
              <a:rPr lang="en-US" altLang="en-US" dirty="0" smtClean="0">
                <a:solidFill>
                  <a:srgbClr val="FF0000"/>
                </a:solidFill>
                <a:latin typeface="Comic Sans MS" panose="030F0702030302020204" pitchFamily="66" charset="0"/>
              </a:rPr>
              <a:t>data</a:t>
            </a:r>
            <a:r>
              <a:rPr lang="en-US" altLang="en-US" dirty="0" smtClean="0">
                <a:latin typeface="Comic Sans MS" panose="030F0702030302020204" pitchFamily="66" charset="0"/>
              </a:rPr>
              <a:t> to be </a:t>
            </a:r>
            <a:r>
              <a:rPr lang="en-US" altLang="en-US" dirty="0" smtClean="0">
                <a:solidFill>
                  <a:srgbClr val="FF0000"/>
                </a:solidFill>
                <a:latin typeface="Comic Sans MS" panose="030F0702030302020204" pitchFamily="66" charset="0"/>
              </a:rPr>
              <a:t>erased</a:t>
            </a:r>
            <a:r>
              <a:rPr lang="en-US" altLang="en-US" dirty="0" smtClean="0">
                <a:latin typeface="Comic Sans MS" panose="030F0702030302020204" pitchFamily="66" charset="0"/>
              </a:rPr>
              <a:t> and </a:t>
            </a:r>
            <a:r>
              <a:rPr lang="en-US" altLang="en-US" dirty="0" smtClean="0">
                <a:solidFill>
                  <a:srgbClr val="FF0000"/>
                </a:solidFill>
                <a:latin typeface="Comic Sans MS" panose="030F0702030302020204" pitchFamily="66" charset="0"/>
              </a:rPr>
              <a:t>new</a:t>
            </a:r>
            <a:r>
              <a:rPr lang="en-US" altLang="en-US" dirty="0" smtClean="0">
                <a:latin typeface="Comic Sans MS" panose="030F0702030302020204" pitchFamily="66" charset="0"/>
              </a:rPr>
              <a:t> </a:t>
            </a:r>
            <a:r>
              <a:rPr lang="en-US" altLang="en-US" dirty="0" smtClean="0">
                <a:solidFill>
                  <a:srgbClr val="FF0000"/>
                </a:solidFill>
                <a:latin typeface="Comic Sans MS" panose="030F0702030302020204" pitchFamily="66" charset="0"/>
              </a:rPr>
              <a:t>data</a:t>
            </a:r>
            <a:r>
              <a:rPr lang="en-US" altLang="en-US" dirty="0" smtClean="0">
                <a:latin typeface="Comic Sans MS" panose="030F0702030302020204" pitchFamily="66" charset="0"/>
              </a:rPr>
              <a:t> to be </a:t>
            </a:r>
            <a:r>
              <a:rPr lang="en-US" altLang="en-US" dirty="0" smtClean="0">
                <a:solidFill>
                  <a:srgbClr val="FF0000"/>
                </a:solidFill>
                <a:latin typeface="Comic Sans MS" panose="030F0702030302020204" pitchFamily="66" charset="0"/>
              </a:rPr>
              <a:t>loaded</a:t>
            </a:r>
            <a:r>
              <a:rPr lang="en-US" altLang="en-US" dirty="0" smtClean="0">
                <a:latin typeface="Comic Sans MS" panose="030F0702030302020204" pitchFamily="66" charset="0"/>
              </a:rPr>
              <a:t>.</a:t>
            </a:r>
          </a:p>
          <a:p>
            <a:pPr lvl="1" algn="l" rtl="0"/>
            <a:r>
              <a:rPr lang="en-US" altLang="en-US" dirty="0" smtClean="0">
                <a:solidFill>
                  <a:srgbClr val="FF0000"/>
                </a:solidFill>
                <a:latin typeface="Comic Sans MS" panose="030F0702030302020204" pitchFamily="66" charset="0"/>
              </a:rPr>
              <a:t>Flexibility</a:t>
            </a:r>
            <a:r>
              <a:rPr lang="en-US" altLang="en-US" dirty="0" smtClean="0">
                <a:latin typeface="Comic Sans MS" panose="030F0702030302020204" pitchFamily="66" charset="0"/>
              </a:rPr>
              <a:t>, useful during the development phase of digital systems.</a:t>
            </a:r>
          </a:p>
          <a:p>
            <a:pPr lvl="1" algn="l" rtl="0"/>
            <a:r>
              <a:rPr lang="en-US" altLang="en-US" dirty="0" smtClean="0">
                <a:latin typeface="Comic Sans MS" panose="030F0702030302020204" pitchFamily="66" charset="0"/>
              </a:rPr>
              <a:t>Erasure requires </a:t>
            </a:r>
            <a:r>
              <a:rPr lang="en-US" altLang="en-US" dirty="0" smtClean="0">
                <a:solidFill>
                  <a:srgbClr val="FF0000"/>
                </a:solidFill>
                <a:latin typeface="Comic Sans MS" panose="030F0702030302020204" pitchFamily="66" charset="0"/>
              </a:rPr>
              <a:t>exposing</a:t>
            </a:r>
            <a:r>
              <a:rPr lang="en-US" altLang="en-US" dirty="0" smtClean="0">
                <a:latin typeface="Comic Sans MS" panose="030F0702030302020204" pitchFamily="66" charset="0"/>
              </a:rPr>
              <a:t> the </a:t>
            </a:r>
            <a:r>
              <a:rPr lang="en-US" altLang="en-US" dirty="0" smtClean="0">
                <a:solidFill>
                  <a:srgbClr val="FF0000"/>
                </a:solidFill>
                <a:latin typeface="Comic Sans MS" panose="030F0702030302020204" pitchFamily="66" charset="0"/>
              </a:rPr>
              <a:t>ROM</a:t>
            </a:r>
            <a:r>
              <a:rPr lang="en-US" altLang="en-US" dirty="0" smtClean="0">
                <a:latin typeface="Comic Sans MS" panose="030F0702030302020204" pitchFamily="66" charset="0"/>
              </a:rPr>
              <a:t> to </a:t>
            </a:r>
            <a:r>
              <a:rPr lang="en-US" altLang="en-US" dirty="0">
                <a:solidFill>
                  <a:srgbClr val="FF0000"/>
                </a:solidFill>
                <a:latin typeface="Comic Sans MS" panose="030F0702030302020204" pitchFamily="66" charset="0"/>
              </a:rPr>
              <a:t>ultraviolet</a:t>
            </a:r>
            <a:r>
              <a:rPr lang="en-US" altLang="en-US" dirty="0" smtClean="0">
                <a:latin typeface="Comic Sans MS" panose="030F0702030302020204" pitchFamily="66" charset="0"/>
              </a:rPr>
              <a:t> light.</a:t>
            </a:r>
          </a:p>
          <a:p>
            <a:pPr algn="l" rtl="0"/>
            <a:r>
              <a:rPr lang="en-US" altLang="en-US" dirty="0">
                <a:solidFill>
                  <a:srgbClr val="C00000"/>
                </a:solidFill>
                <a:latin typeface="Comic Sans MS" panose="030F0702030302020204" pitchFamily="66" charset="0"/>
              </a:rPr>
              <a:t>Electrically Erasable Programmable Read-Only Memory </a:t>
            </a:r>
            <a:r>
              <a:rPr lang="en-US" altLang="en-US" dirty="0">
                <a:solidFill>
                  <a:schemeClr val="accent2"/>
                </a:solidFill>
                <a:latin typeface="Comic Sans MS" panose="030F0702030302020204" pitchFamily="66" charset="0"/>
              </a:rPr>
              <a:t>(</a:t>
            </a:r>
            <a:r>
              <a:rPr lang="en-US" altLang="en-US" dirty="0">
                <a:solidFill>
                  <a:srgbClr val="FF0000"/>
                </a:solidFill>
                <a:latin typeface="Comic Sans MS" panose="030F0702030302020204" pitchFamily="66" charset="0"/>
              </a:rPr>
              <a:t>EEPROM</a:t>
            </a:r>
            <a:r>
              <a:rPr lang="en-US" altLang="en-US" dirty="0">
                <a:solidFill>
                  <a:schemeClr val="accent2"/>
                </a:solidFill>
                <a:latin typeface="Comic Sans MS" panose="030F0702030302020204" pitchFamily="66" charset="0"/>
              </a:rPr>
              <a:t>):</a:t>
            </a:r>
          </a:p>
          <a:p>
            <a:pPr lvl="1" algn="l" rtl="0"/>
            <a:r>
              <a:rPr lang="en-US" altLang="en-US" sz="1800" dirty="0" smtClean="0">
                <a:solidFill>
                  <a:srgbClr val="FF0000"/>
                </a:solidFill>
                <a:latin typeface="Comic Sans MS" panose="030F0702030302020204" pitchFamily="66" charset="0"/>
              </a:rPr>
              <a:t>EEPROMs</a:t>
            </a:r>
            <a:r>
              <a:rPr lang="en-US" altLang="en-US" sz="1800" dirty="0" smtClean="0">
                <a:latin typeface="Comic Sans MS" panose="030F0702030302020204" pitchFamily="66" charset="0"/>
              </a:rPr>
              <a:t> </a:t>
            </a:r>
            <a:r>
              <a:rPr lang="en-US" altLang="en-US" sz="1800" dirty="0">
                <a:latin typeface="Comic Sans MS" panose="030F0702030302020204" pitchFamily="66" charset="0"/>
              </a:rPr>
              <a:t>the contents can be </a:t>
            </a:r>
            <a:r>
              <a:rPr lang="en-US" altLang="en-US" sz="1800" dirty="0">
                <a:solidFill>
                  <a:srgbClr val="FF0000"/>
                </a:solidFill>
                <a:latin typeface="Comic Sans MS" panose="030F0702030302020204" pitchFamily="66" charset="0"/>
              </a:rPr>
              <a:t>stored</a:t>
            </a:r>
            <a:r>
              <a:rPr lang="en-US" altLang="en-US" sz="1800" dirty="0">
                <a:latin typeface="Comic Sans MS" panose="030F0702030302020204" pitchFamily="66" charset="0"/>
              </a:rPr>
              <a:t> and </a:t>
            </a:r>
            <a:r>
              <a:rPr lang="en-US" altLang="en-US" sz="1800" dirty="0">
                <a:solidFill>
                  <a:srgbClr val="FF0000"/>
                </a:solidFill>
                <a:latin typeface="Comic Sans MS" panose="030F0702030302020204" pitchFamily="66" charset="0"/>
              </a:rPr>
              <a:t>erased</a:t>
            </a:r>
            <a:r>
              <a:rPr lang="en-US" altLang="en-US" sz="1800" dirty="0">
                <a:latin typeface="Comic Sans MS" panose="030F0702030302020204" pitchFamily="66" charset="0"/>
              </a:rPr>
              <a:t> </a:t>
            </a:r>
            <a:r>
              <a:rPr lang="en-US" altLang="en-US" sz="1800" b="1" dirty="0">
                <a:solidFill>
                  <a:schemeClr val="tx1"/>
                </a:solidFill>
                <a:latin typeface="Comic Sans MS" panose="030F0702030302020204" pitchFamily="66" charset="0"/>
              </a:rPr>
              <a:t>electrically</a:t>
            </a:r>
            <a:r>
              <a:rPr lang="en-US" altLang="en-US" sz="1800" dirty="0">
                <a:latin typeface="Comic Sans MS" panose="030F0702030302020204" pitchFamily="66" charset="0"/>
              </a:rPr>
              <a:t>.</a:t>
            </a:r>
          </a:p>
          <a:p>
            <a:pPr lvl="1" algn="l" rtl="0"/>
            <a:endParaRPr lang="en-US" altLang="en-US" sz="1800" dirty="0" smtClean="0">
              <a:latin typeface="Comic Sans MS" panose="030F0702030302020204" pitchFamily="66" charset="0"/>
            </a:endParaRPr>
          </a:p>
        </p:txBody>
      </p:sp>
      <p:sp>
        <p:nvSpPr>
          <p:cNvPr id="2" name="Slide Number Placeholder 1"/>
          <p:cNvSpPr>
            <a:spLocks noGrp="1"/>
          </p:cNvSpPr>
          <p:nvPr>
            <p:ph type="sldNum" sz="quarter" idx="12"/>
          </p:nvPr>
        </p:nvSpPr>
        <p:spPr/>
        <p:txBody>
          <a:bodyPr/>
          <a:lstStyle/>
          <a:p>
            <a:fld id="{CB65DC77-F180-4F46-9AB4-E848A677D315}" type="slidenum">
              <a:rPr lang="ar-EG" smtClean="0"/>
              <a:t>15</a:t>
            </a:fld>
            <a:endParaRPr lang="ar-EG"/>
          </a:p>
        </p:txBody>
      </p:sp>
    </p:spTree>
    <p:extLst>
      <p:ext uri="{BB962C8B-B14F-4D97-AF65-F5344CB8AC3E}">
        <p14:creationId xmlns:p14="http://schemas.microsoft.com/office/powerpoint/2010/main" val="30813130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b="1" dirty="0"/>
              <a:t>Secondary Memory</a:t>
            </a:r>
            <a:endParaRPr lang="en-US" b="1" dirty="0"/>
          </a:p>
        </p:txBody>
      </p:sp>
      <p:sp>
        <p:nvSpPr>
          <p:cNvPr id="3" name="Content Placeholder 2"/>
          <p:cNvSpPr>
            <a:spLocks noGrp="1"/>
          </p:cNvSpPr>
          <p:nvPr>
            <p:ph idx="1"/>
          </p:nvPr>
        </p:nvSpPr>
        <p:spPr/>
        <p:txBody>
          <a:bodyPr/>
          <a:lstStyle/>
          <a:p>
            <a:pPr algn="l" rtl="0"/>
            <a:r>
              <a:rPr lang="en-US" altLang="en-US" dirty="0" smtClean="0">
                <a:solidFill>
                  <a:srgbClr val="C00000"/>
                </a:solidFill>
                <a:latin typeface="Comic Sans MS" panose="030F0702030302020204" pitchFamily="66" charset="0"/>
              </a:rPr>
              <a:t>Secondary Memory (</a:t>
            </a:r>
            <a:r>
              <a:rPr lang="en-US" altLang="en-US" dirty="0" smtClean="0">
                <a:solidFill>
                  <a:srgbClr val="FF0000"/>
                </a:solidFill>
                <a:latin typeface="Comic Sans MS" panose="030F0702030302020204" pitchFamily="66" charset="0"/>
              </a:rPr>
              <a:t>Magnetic disks</a:t>
            </a:r>
            <a:r>
              <a:rPr lang="en-US" altLang="en-US" dirty="0" smtClean="0">
                <a:solidFill>
                  <a:srgbClr val="C00000"/>
                </a:solidFill>
                <a:latin typeface="Comic Sans MS" panose="030F0702030302020204" pitchFamily="66" charset="0"/>
              </a:rPr>
              <a:t>):</a:t>
            </a:r>
            <a:endParaRPr lang="en-US" altLang="en-US" dirty="0">
              <a:solidFill>
                <a:srgbClr val="C00000"/>
              </a:solidFill>
              <a:latin typeface="Comic Sans MS" panose="030F0702030302020204" pitchFamily="66" charset="0"/>
            </a:endParaRPr>
          </a:p>
          <a:p>
            <a:pPr lvl="1" algn="l" rtl="0"/>
            <a:r>
              <a:rPr lang="en-US" altLang="en-US" sz="2200" dirty="0">
                <a:latin typeface="Comic Sans MS" panose="030F0702030302020204" pitchFamily="66" charset="0"/>
              </a:rPr>
              <a:t>Storage provided by DRAMs is higher than SRAMs, but is still less than what is necessary. </a:t>
            </a:r>
          </a:p>
          <a:p>
            <a:pPr lvl="1" algn="l" rtl="0"/>
            <a:r>
              <a:rPr lang="en-US" altLang="en-US" sz="2200" dirty="0">
                <a:latin typeface="Comic Sans MS" panose="030F0702030302020204" pitchFamily="66" charset="0"/>
              </a:rPr>
              <a:t>Secondary storage such as magnetic disks provide a </a:t>
            </a:r>
            <a:r>
              <a:rPr lang="en-US" altLang="en-US" sz="2200" dirty="0">
                <a:solidFill>
                  <a:srgbClr val="FF0000"/>
                </a:solidFill>
                <a:latin typeface="Comic Sans MS" panose="030F0702030302020204" pitchFamily="66" charset="0"/>
              </a:rPr>
              <a:t>large</a:t>
            </a:r>
            <a:r>
              <a:rPr lang="en-US" altLang="en-US" sz="2200" dirty="0">
                <a:latin typeface="Comic Sans MS" panose="030F0702030302020204" pitchFamily="66" charset="0"/>
              </a:rPr>
              <a:t> amount of </a:t>
            </a:r>
            <a:r>
              <a:rPr lang="en-US" altLang="en-US" sz="2200" dirty="0">
                <a:solidFill>
                  <a:srgbClr val="FF0000"/>
                </a:solidFill>
                <a:latin typeface="Comic Sans MS" panose="030F0702030302020204" pitchFamily="66" charset="0"/>
              </a:rPr>
              <a:t>storage</a:t>
            </a:r>
            <a:r>
              <a:rPr lang="en-US" altLang="en-US" sz="2200" dirty="0">
                <a:latin typeface="Comic Sans MS" panose="030F0702030302020204" pitchFamily="66" charset="0"/>
              </a:rPr>
              <a:t>, but is much </a:t>
            </a:r>
            <a:r>
              <a:rPr lang="en-US" altLang="en-US" sz="2200" dirty="0">
                <a:solidFill>
                  <a:srgbClr val="FF0000"/>
                </a:solidFill>
                <a:latin typeface="Comic Sans MS" panose="030F0702030302020204" pitchFamily="66" charset="0"/>
              </a:rPr>
              <a:t>slower</a:t>
            </a:r>
            <a:r>
              <a:rPr lang="en-US" altLang="en-US" sz="2200" dirty="0">
                <a:latin typeface="Comic Sans MS" panose="030F0702030302020204" pitchFamily="66" charset="0"/>
              </a:rPr>
              <a:t> than DRAMs.</a:t>
            </a:r>
          </a:p>
          <a:p>
            <a:pPr algn="l" rtl="0"/>
            <a:endParaRPr lang="en-US"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CB65DC77-F180-4F46-9AB4-E848A677D315}" type="slidenum">
              <a:rPr lang="ar-EG" smtClean="0"/>
              <a:t>16</a:t>
            </a:fld>
            <a:endParaRPr lang="ar-EG"/>
          </a:p>
        </p:txBody>
      </p:sp>
    </p:spTree>
    <p:extLst>
      <p:ext uri="{BB962C8B-B14F-4D97-AF65-F5344CB8AC3E}">
        <p14:creationId xmlns:p14="http://schemas.microsoft.com/office/powerpoint/2010/main" val="547497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22" name="Rectangle 2"/>
          <p:cNvSpPr>
            <a:spLocks noGrp="1" noChangeArrowheads="1"/>
          </p:cNvSpPr>
          <p:nvPr>
            <p:ph type="title"/>
          </p:nvPr>
        </p:nvSpPr>
        <p:spPr/>
        <p:txBody>
          <a:bodyPr/>
          <a:lstStyle/>
          <a:p>
            <a:r>
              <a:rPr lang="en-US" b="1" dirty="0"/>
              <a:t>The Memory Hierarchy Goal</a:t>
            </a:r>
          </a:p>
        </p:txBody>
      </p:sp>
      <p:sp>
        <p:nvSpPr>
          <p:cNvPr id="1566723" name="Rectangle 3"/>
          <p:cNvSpPr>
            <a:spLocks noGrp="1" noChangeArrowheads="1"/>
          </p:cNvSpPr>
          <p:nvPr>
            <p:ph type="body" idx="1"/>
          </p:nvPr>
        </p:nvSpPr>
        <p:spPr>
          <a:xfrm>
            <a:off x="1155700" y="2730500"/>
            <a:ext cx="9969500" cy="2889250"/>
          </a:xfrm>
        </p:spPr>
        <p:txBody>
          <a:bodyPr/>
          <a:lstStyle/>
          <a:p>
            <a:pPr algn="l" rtl="0"/>
            <a:r>
              <a:rPr lang="en-US" dirty="0">
                <a:latin typeface="Comic Sans MS" panose="030F0702030302020204" pitchFamily="66" charset="0"/>
              </a:rPr>
              <a:t>Fact:  </a:t>
            </a:r>
            <a:r>
              <a:rPr lang="en-US" dirty="0">
                <a:solidFill>
                  <a:srgbClr val="FF0000"/>
                </a:solidFill>
                <a:latin typeface="Comic Sans MS" panose="030F0702030302020204" pitchFamily="66" charset="0"/>
              </a:rPr>
              <a:t>Large</a:t>
            </a:r>
            <a:r>
              <a:rPr lang="en-US" dirty="0">
                <a:latin typeface="Comic Sans MS" panose="030F0702030302020204" pitchFamily="66" charset="0"/>
              </a:rPr>
              <a:t> memories are </a:t>
            </a:r>
            <a:r>
              <a:rPr lang="en-US" dirty="0">
                <a:solidFill>
                  <a:srgbClr val="FF0000"/>
                </a:solidFill>
                <a:latin typeface="Comic Sans MS" panose="030F0702030302020204" pitchFamily="66" charset="0"/>
              </a:rPr>
              <a:t>slow</a:t>
            </a:r>
            <a:r>
              <a:rPr lang="en-US" dirty="0">
                <a:latin typeface="Comic Sans MS" panose="030F0702030302020204" pitchFamily="66" charset="0"/>
              </a:rPr>
              <a:t> and </a:t>
            </a:r>
            <a:r>
              <a:rPr lang="en-US" dirty="0">
                <a:solidFill>
                  <a:srgbClr val="FF0000"/>
                </a:solidFill>
                <a:latin typeface="Comic Sans MS" panose="030F0702030302020204" pitchFamily="66" charset="0"/>
              </a:rPr>
              <a:t>fast</a:t>
            </a:r>
            <a:r>
              <a:rPr lang="en-US" dirty="0">
                <a:latin typeface="Comic Sans MS" panose="030F0702030302020204" pitchFamily="66" charset="0"/>
              </a:rPr>
              <a:t> memories are </a:t>
            </a:r>
            <a:r>
              <a:rPr lang="en-US" dirty="0">
                <a:solidFill>
                  <a:srgbClr val="FF0000"/>
                </a:solidFill>
                <a:latin typeface="Comic Sans MS" panose="030F0702030302020204" pitchFamily="66" charset="0"/>
              </a:rPr>
              <a:t>small</a:t>
            </a:r>
          </a:p>
          <a:p>
            <a:pPr algn="l" rtl="0"/>
            <a:endParaRPr lang="en-US" dirty="0">
              <a:latin typeface="Comic Sans MS" panose="030F0702030302020204" pitchFamily="66" charset="0"/>
            </a:endParaRPr>
          </a:p>
          <a:p>
            <a:pPr algn="l" rtl="0"/>
            <a:r>
              <a:rPr lang="en-US" dirty="0">
                <a:latin typeface="Comic Sans MS" panose="030F0702030302020204" pitchFamily="66" charset="0"/>
              </a:rPr>
              <a:t>How do we create a memory that gives the </a:t>
            </a:r>
            <a:r>
              <a:rPr lang="en-US" dirty="0">
                <a:solidFill>
                  <a:srgbClr val="FF0000"/>
                </a:solidFill>
                <a:latin typeface="Comic Sans MS" panose="030F0702030302020204" pitchFamily="66" charset="0"/>
              </a:rPr>
              <a:t>illusion</a:t>
            </a:r>
            <a:r>
              <a:rPr lang="en-US" dirty="0">
                <a:latin typeface="Comic Sans MS" panose="030F0702030302020204" pitchFamily="66" charset="0"/>
              </a:rPr>
              <a:t> of being large, cheap and fast (most of the time)?</a:t>
            </a:r>
          </a:p>
          <a:p>
            <a:pPr lvl="1" algn="l" rtl="0"/>
            <a:r>
              <a:rPr lang="en-US" sz="2200" dirty="0">
                <a:latin typeface="Comic Sans MS" panose="030F0702030302020204" pitchFamily="66" charset="0"/>
              </a:rPr>
              <a:t>With hierarchy</a:t>
            </a:r>
          </a:p>
          <a:p>
            <a:pPr lvl="1" algn="l" rtl="0"/>
            <a:r>
              <a:rPr lang="en-US" sz="2200" dirty="0">
                <a:latin typeface="Comic Sans MS" panose="030F0702030302020204" pitchFamily="66" charset="0"/>
              </a:rPr>
              <a:t>With parallelism</a:t>
            </a:r>
          </a:p>
        </p:txBody>
      </p:sp>
      <p:sp>
        <p:nvSpPr>
          <p:cNvPr id="2" name="Slide Number Placeholder 1"/>
          <p:cNvSpPr>
            <a:spLocks noGrp="1"/>
          </p:cNvSpPr>
          <p:nvPr>
            <p:ph type="sldNum" sz="quarter" idx="12"/>
          </p:nvPr>
        </p:nvSpPr>
        <p:spPr/>
        <p:txBody>
          <a:bodyPr/>
          <a:lstStyle/>
          <a:p>
            <a:fld id="{CB65DC77-F180-4F46-9AB4-E848A677D315}" type="slidenum">
              <a:rPr lang="ar-EG" smtClean="0"/>
              <a:t>17</a:t>
            </a:fld>
            <a:endParaRPr lang="ar-EG"/>
          </a:p>
        </p:txBody>
      </p:sp>
    </p:spTree>
    <p:extLst>
      <p:ext uri="{BB962C8B-B14F-4D97-AF65-F5344CB8AC3E}">
        <p14:creationId xmlns:p14="http://schemas.microsoft.com/office/powerpoint/2010/main" val="297284238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7874" name="Rectangle 2"/>
          <p:cNvSpPr>
            <a:spLocks noChangeArrowheads="1"/>
          </p:cNvSpPr>
          <p:nvPr/>
        </p:nvSpPr>
        <p:spPr bwMode="auto">
          <a:xfrm>
            <a:off x="812800" y="2840037"/>
            <a:ext cx="6604000" cy="2209800"/>
          </a:xfrm>
          <a:prstGeom prst="rect">
            <a:avLst/>
          </a:prstGeom>
          <a:solidFill>
            <a:schemeClr val="accent1">
              <a:lumMod val="20000"/>
              <a:lumOff val="80000"/>
            </a:schemeClr>
          </a:solidFill>
          <a:ln w="38100">
            <a:solidFill>
              <a:schemeClr val="accent2"/>
            </a:solidFill>
            <a:prstDash val="sysDot"/>
            <a:miter lim="800000"/>
            <a:headEnd/>
            <a:tailEnd/>
          </a:ln>
          <a:effectLst/>
        </p:spPr>
        <p:txBody>
          <a:bodyPr wrap="none" anchor="ctr"/>
          <a:lstStyle/>
          <a:p>
            <a:endParaRPr lang="en-US"/>
          </a:p>
        </p:txBody>
      </p:sp>
      <p:sp>
        <p:nvSpPr>
          <p:cNvPr id="1487875" name="Rectangle 3" descr="10%"/>
          <p:cNvSpPr>
            <a:spLocks noChangeArrowheads="1"/>
          </p:cNvSpPr>
          <p:nvPr/>
        </p:nvSpPr>
        <p:spPr bwMode="auto">
          <a:xfrm>
            <a:off x="5951703" y="3678238"/>
            <a:ext cx="896080" cy="1074653"/>
          </a:xfrm>
          <a:prstGeom prst="rect">
            <a:avLst/>
          </a:prstGeom>
          <a:solidFill>
            <a:schemeClr val="accent2">
              <a:lumMod val="40000"/>
              <a:lumOff val="60000"/>
            </a:schemeClr>
          </a:solidFill>
          <a:ln w="28575">
            <a:solidFill>
              <a:schemeClr val="tx1"/>
            </a:solidFill>
            <a:miter lim="800000"/>
            <a:headEnd/>
            <a:tailEnd/>
          </a:ln>
          <a:effectLst/>
        </p:spPr>
        <p:txBody>
          <a:bodyPr wrap="none" lIns="90488" tIns="44450" rIns="90488" bIns="44450">
            <a:spAutoFit/>
          </a:bodyPr>
          <a:lstStyle/>
          <a:p>
            <a:pPr algn="ctr"/>
            <a:r>
              <a:rPr lang="en-US" sz="1600" b="1" dirty="0">
                <a:solidFill>
                  <a:srgbClr val="000000"/>
                </a:solidFill>
              </a:rPr>
              <a:t>Second</a:t>
            </a:r>
          </a:p>
          <a:p>
            <a:pPr algn="ctr"/>
            <a:r>
              <a:rPr lang="en-US" sz="1600" b="1" dirty="0">
                <a:solidFill>
                  <a:srgbClr val="000000"/>
                </a:solidFill>
              </a:rPr>
              <a:t>Level</a:t>
            </a:r>
          </a:p>
          <a:p>
            <a:pPr algn="ctr"/>
            <a:r>
              <a:rPr lang="en-US" sz="1600" b="1" dirty="0">
                <a:solidFill>
                  <a:srgbClr val="000000"/>
                </a:solidFill>
              </a:rPr>
              <a:t>Cache</a:t>
            </a:r>
          </a:p>
          <a:p>
            <a:pPr algn="ctr"/>
            <a:r>
              <a:rPr lang="en-US" sz="1600" b="1" dirty="0">
                <a:solidFill>
                  <a:srgbClr val="000000"/>
                </a:solidFill>
              </a:rPr>
              <a:t>(SRAM)</a:t>
            </a:r>
          </a:p>
        </p:txBody>
      </p:sp>
      <p:sp>
        <p:nvSpPr>
          <p:cNvPr id="1487877" name="Rectangle 5"/>
          <p:cNvSpPr>
            <a:spLocks noGrp="1" noChangeArrowheads="1"/>
          </p:cNvSpPr>
          <p:nvPr>
            <p:ph type="title"/>
          </p:nvPr>
        </p:nvSpPr>
        <p:spPr>
          <a:xfrm>
            <a:off x="711200" y="1333500"/>
            <a:ext cx="10972800" cy="422275"/>
          </a:xfrm>
        </p:spPr>
        <p:txBody>
          <a:bodyPr>
            <a:normAutofit fontScale="90000"/>
          </a:bodyPr>
          <a:lstStyle/>
          <a:p>
            <a:r>
              <a:rPr lang="en-US" b="1" dirty="0" smtClean="0"/>
              <a:t>Memory </a:t>
            </a:r>
            <a:r>
              <a:rPr lang="en-US" b="1" dirty="0"/>
              <a:t>Hierarchy</a:t>
            </a:r>
          </a:p>
        </p:txBody>
      </p:sp>
      <p:sp>
        <p:nvSpPr>
          <p:cNvPr id="1487878" name="Rectangle 6"/>
          <p:cNvSpPr>
            <a:spLocks noChangeArrowheads="1"/>
          </p:cNvSpPr>
          <p:nvPr/>
        </p:nvSpPr>
        <p:spPr bwMode="auto">
          <a:xfrm>
            <a:off x="1117601" y="3182937"/>
            <a:ext cx="3621617" cy="242888"/>
          </a:xfrm>
          <a:prstGeom prst="rect">
            <a:avLst/>
          </a:prstGeom>
          <a:noFill/>
          <a:ln w="25400">
            <a:solidFill>
              <a:schemeClr val="tx1"/>
            </a:solidFill>
            <a:miter lim="800000"/>
            <a:headEnd/>
            <a:tailEnd/>
          </a:ln>
          <a:effectLst/>
        </p:spPr>
        <p:txBody>
          <a:bodyPr wrap="none" anchor="ctr"/>
          <a:lstStyle/>
          <a:p>
            <a:endParaRPr lang="en-US"/>
          </a:p>
        </p:txBody>
      </p:sp>
      <p:sp>
        <p:nvSpPr>
          <p:cNvPr id="1487879" name="Rectangle 7"/>
          <p:cNvSpPr>
            <a:spLocks noChangeArrowheads="1"/>
          </p:cNvSpPr>
          <p:nvPr/>
        </p:nvSpPr>
        <p:spPr bwMode="auto">
          <a:xfrm>
            <a:off x="2546309" y="3132138"/>
            <a:ext cx="840359" cy="335989"/>
          </a:xfrm>
          <a:prstGeom prst="rect">
            <a:avLst/>
          </a:prstGeom>
          <a:noFill/>
          <a:ln w="12700">
            <a:noFill/>
            <a:miter lim="800000"/>
            <a:headEnd/>
            <a:tailEnd/>
          </a:ln>
          <a:effectLst/>
        </p:spPr>
        <p:txBody>
          <a:bodyPr wrap="none" lIns="90488" tIns="44450" rIns="90488" bIns="44450">
            <a:spAutoFit/>
          </a:bodyPr>
          <a:lstStyle/>
          <a:p>
            <a:r>
              <a:rPr lang="en-US" sz="1600" b="1" dirty="0">
                <a:solidFill>
                  <a:schemeClr val="tx1"/>
                </a:solidFill>
              </a:rPr>
              <a:t>Control</a:t>
            </a:r>
          </a:p>
        </p:txBody>
      </p:sp>
      <p:sp>
        <p:nvSpPr>
          <p:cNvPr id="1487880" name="Rectangle 8"/>
          <p:cNvSpPr>
            <a:spLocks noChangeArrowheads="1"/>
          </p:cNvSpPr>
          <p:nvPr/>
        </p:nvSpPr>
        <p:spPr bwMode="auto">
          <a:xfrm>
            <a:off x="1051984" y="3602037"/>
            <a:ext cx="1896533" cy="1347788"/>
          </a:xfrm>
          <a:prstGeom prst="rect">
            <a:avLst/>
          </a:prstGeom>
          <a:noFill/>
          <a:ln w="25400">
            <a:solidFill>
              <a:schemeClr val="tx1"/>
            </a:solidFill>
            <a:miter lim="800000"/>
            <a:headEnd/>
            <a:tailEnd/>
          </a:ln>
          <a:effectLst/>
        </p:spPr>
        <p:txBody>
          <a:bodyPr wrap="none" anchor="ctr"/>
          <a:lstStyle/>
          <a:p>
            <a:endParaRPr lang="en-US"/>
          </a:p>
        </p:txBody>
      </p:sp>
      <p:sp>
        <p:nvSpPr>
          <p:cNvPr id="1487881" name="Rectangle 9"/>
          <p:cNvSpPr>
            <a:spLocks noChangeArrowheads="1"/>
          </p:cNvSpPr>
          <p:nvPr/>
        </p:nvSpPr>
        <p:spPr bwMode="auto">
          <a:xfrm>
            <a:off x="1325491" y="3918311"/>
            <a:ext cx="992260" cy="335989"/>
          </a:xfrm>
          <a:prstGeom prst="rect">
            <a:avLst/>
          </a:prstGeom>
          <a:noFill/>
          <a:ln w="12700">
            <a:noFill/>
            <a:miter lim="800000"/>
            <a:headEnd/>
            <a:tailEnd/>
          </a:ln>
          <a:effectLst/>
        </p:spPr>
        <p:txBody>
          <a:bodyPr wrap="none" lIns="90488" tIns="44450" rIns="90488" bIns="44450">
            <a:spAutoFit/>
          </a:bodyPr>
          <a:lstStyle/>
          <a:p>
            <a:r>
              <a:rPr lang="en-US" sz="1600" b="1" dirty="0" err="1">
                <a:solidFill>
                  <a:schemeClr val="tx1"/>
                </a:solidFill>
              </a:rPr>
              <a:t>Datapath</a:t>
            </a:r>
            <a:endParaRPr lang="en-US" sz="1600" b="1" dirty="0">
              <a:solidFill>
                <a:schemeClr val="tx1"/>
              </a:solidFill>
            </a:endParaRPr>
          </a:p>
        </p:txBody>
      </p:sp>
      <p:sp>
        <p:nvSpPr>
          <p:cNvPr id="1487882" name="Rectangle 10"/>
          <p:cNvSpPr>
            <a:spLocks noChangeArrowheads="1"/>
          </p:cNvSpPr>
          <p:nvPr/>
        </p:nvSpPr>
        <p:spPr bwMode="auto">
          <a:xfrm>
            <a:off x="9956800" y="2611437"/>
            <a:ext cx="1490133" cy="2432050"/>
          </a:xfrm>
          <a:prstGeom prst="rect">
            <a:avLst/>
          </a:prstGeom>
          <a:solidFill>
            <a:schemeClr val="accent2">
              <a:lumMod val="60000"/>
              <a:lumOff val="40000"/>
            </a:schemeClr>
          </a:solidFill>
          <a:ln w="25400">
            <a:solidFill>
              <a:schemeClr val="tx1"/>
            </a:solidFill>
            <a:miter lim="800000"/>
            <a:headEnd/>
            <a:tailEnd/>
          </a:ln>
          <a:effectLst/>
        </p:spPr>
        <p:txBody>
          <a:bodyPr wrap="none" anchor="ctr"/>
          <a:lstStyle/>
          <a:p>
            <a:endParaRPr lang="en-US"/>
          </a:p>
        </p:txBody>
      </p:sp>
      <p:sp>
        <p:nvSpPr>
          <p:cNvPr id="1487883" name="Rectangle 11"/>
          <p:cNvSpPr>
            <a:spLocks noChangeArrowheads="1"/>
          </p:cNvSpPr>
          <p:nvPr/>
        </p:nvSpPr>
        <p:spPr bwMode="auto">
          <a:xfrm>
            <a:off x="10144402" y="3602037"/>
            <a:ext cx="1087415" cy="828432"/>
          </a:xfrm>
          <a:prstGeom prst="rect">
            <a:avLst/>
          </a:prstGeom>
          <a:noFill/>
          <a:ln w="12700">
            <a:noFill/>
            <a:miter lim="800000"/>
            <a:headEnd/>
            <a:tailEnd/>
          </a:ln>
          <a:effectLst/>
        </p:spPr>
        <p:txBody>
          <a:bodyPr wrap="none" lIns="90488" tIns="44450" rIns="90488" bIns="44450">
            <a:spAutoFit/>
          </a:bodyPr>
          <a:lstStyle/>
          <a:p>
            <a:pPr algn="ctr"/>
            <a:r>
              <a:rPr lang="en-US" sz="1600" b="1" dirty="0">
                <a:solidFill>
                  <a:schemeClr val="tx1"/>
                </a:solidFill>
              </a:rPr>
              <a:t>Secondary</a:t>
            </a:r>
          </a:p>
          <a:p>
            <a:pPr algn="ctr"/>
            <a:r>
              <a:rPr lang="en-US" sz="1600" b="1" dirty="0">
                <a:solidFill>
                  <a:schemeClr val="tx1"/>
                </a:solidFill>
              </a:rPr>
              <a:t>Memory</a:t>
            </a:r>
          </a:p>
          <a:p>
            <a:pPr algn="ctr"/>
            <a:r>
              <a:rPr lang="en-US" sz="1600" b="1" dirty="0">
                <a:solidFill>
                  <a:schemeClr val="tx1"/>
                </a:solidFill>
              </a:rPr>
              <a:t>(Disk)</a:t>
            </a:r>
          </a:p>
        </p:txBody>
      </p:sp>
      <p:sp>
        <p:nvSpPr>
          <p:cNvPr id="1487884" name="Rectangle 12"/>
          <p:cNvSpPr>
            <a:spLocks noChangeArrowheads="1"/>
          </p:cNvSpPr>
          <p:nvPr/>
        </p:nvSpPr>
        <p:spPr bwMode="auto">
          <a:xfrm>
            <a:off x="848784" y="2840038"/>
            <a:ext cx="4332816" cy="2219325"/>
          </a:xfrm>
          <a:prstGeom prst="rect">
            <a:avLst/>
          </a:prstGeom>
          <a:noFill/>
          <a:ln w="25400">
            <a:solidFill>
              <a:schemeClr val="tx1"/>
            </a:solidFill>
            <a:miter lim="800000"/>
            <a:headEnd/>
            <a:tailEnd/>
          </a:ln>
          <a:effectLst/>
        </p:spPr>
        <p:txBody>
          <a:bodyPr wrap="none" anchor="ctr"/>
          <a:lstStyle/>
          <a:p>
            <a:endParaRPr lang="en-US"/>
          </a:p>
        </p:txBody>
      </p:sp>
      <p:sp>
        <p:nvSpPr>
          <p:cNvPr id="1487885" name="Rectangle 13"/>
          <p:cNvSpPr>
            <a:spLocks noChangeArrowheads="1"/>
          </p:cNvSpPr>
          <p:nvPr/>
        </p:nvSpPr>
        <p:spPr bwMode="auto">
          <a:xfrm>
            <a:off x="1897750" y="2801938"/>
            <a:ext cx="2117568" cy="335989"/>
          </a:xfrm>
          <a:prstGeom prst="rect">
            <a:avLst/>
          </a:prstGeom>
          <a:noFill/>
          <a:ln w="12700">
            <a:noFill/>
            <a:miter lim="800000"/>
            <a:headEnd/>
            <a:tailEnd/>
          </a:ln>
          <a:effectLst/>
        </p:spPr>
        <p:txBody>
          <a:bodyPr wrap="none" lIns="90488" tIns="44450" rIns="90488" bIns="44450">
            <a:spAutoFit/>
          </a:bodyPr>
          <a:lstStyle/>
          <a:p>
            <a:r>
              <a:rPr lang="en-US" sz="1600" b="1" dirty="0">
                <a:solidFill>
                  <a:schemeClr val="tx1"/>
                </a:solidFill>
              </a:rPr>
              <a:t>On-Chip Components</a:t>
            </a:r>
          </a:p>
        </p:txBody>
      </p:sp>
      <p:sp>
        <p:nvSpPr>
          <p:cNvPr id="1487886" name="Line 14"/>
          <p:cNvSpPr>
            <a:spLocks noChangeShapeType="1"/>
          </p:cNvSpPr>
          <p:nvPr/>
        </p:nvSpPr>
        <p:spPr bwMode="auto">
          <a:xfrm flipV="1">
            <a:off x="2743200" y="2459037"/>
            <a:ext cx="7721600" cy="1676400"/>
          </a:xfrm>
          <a:prstGeom prst="line">
            <a:avLst/>
          </a:prstGeom>
          <a:noFill/>
          <a:ln w="28575">
            <a:solidFill>
              <a:schemeClr val="tx1"/>
            </a:solidFill>
            <a:prstDash val="dashDot"/>
            <a:round/>
            <a:headEnd/>
            <a:tailEnd/>
          </a:ln>
          <a:effectLst/>
        </p:spPr>
        <p:txBody>
          <a:bodyPr wrap="none" anchor="ctr"/>
          <a:lstStyle/>
          <a:p>
            <a:endParaRPr lang="en-US"/>
          </a:p>
        </p:txBody>
      </p:sp>
      <p:sp>
        <p:nvSpPr>
          <p:cNvPr id="1487887" name="Line 15"/>
          <p:cNvSpPr>
            <a:spLocks noChangeShapeType="1"/>
          </p:cNvSpPr>
          <p:nvPr/>
        </p:nvSpPr>
        <p:spPr bwMode="auto">
          <a:xfrm>
            <a:off x="2872317" y="4908551"/>
            <a:ext cx="7389283" cy="217487"/>
          </a:xfrm>
          <a:prstGeom prst="line">
            <a:avLst/>
          </a:prstGeom>
          <a:noFill/>
          <a:ln w="28575">
            <a:solidFill>
              <a:schemeClr val="tx1"/>
            </a:solidFill>
            <a:prstDash val="dashDot"/>
            <a:round/>
            <a:headEnd/>
            <a:tailEnd/>
          </a:ln>
          <a:effectLst/>
        </p:spPr>
        <p:txBody>
          <a:bodyPr wrap="none" anchor="ctr"/>
          <a:lstStyle/>
          <a:p>
            <a:endParaRPr lang="en-US"/>
          </a:p>
        </p:txBody>
      </p:sp>
      <p:sp>
        <p:nvSpPr>
          <p:cNvPr id="1487888" name="Rectangle 16"/>
          <p:cNvSpPr>
            <a:spLocks noChangeArrowheads="1"/>
          </p:cNvSpPr>
          <p:nvPr/>
        </p:nvSpPr>
        <p:spPr bwMode="auto">
          <a:xfrm rot="16200000">
            <a:off x="2177919" y="4070747"/>
            <a:ext cx="474133" cy="956468"/>
          </a:xfrm>
          <a:prstGeom prst="rect">
            <a:avLst/>
          </a:prstGeom>
          <a:solidFill>
            <a:schemeClr val="accent1">
              <a:lumMod val="40000"/>
              <a:lumOff val="60000"/>
            </a:schemeClr>
          </a:solidFill>
          <a:ln w="25400">
            <a:solidFill>
              <a:schemeClr val="tx1"/>
            </a:solidFill>
            <a:miter lim="800000"/>
            <a:headEnd/>
            <a:tailEnd/>
          </a:ln>
          <a:effectLst/>
        </p:spPr>
        <p:txBody>
          <a:bodyPr wrap="none" anchor="ctr"/>
          <a:lstStyle/>
          <a:p>
            <a:endParaRPr lang="en-US"/>
          </a:p>
        </p:txBody>
      </p:sp>
      <p:sp>
        <p:nvSpPr>
          <p:cNvPr id="1487889" name="Rectangle 17"/>
          <p:cNvSpPr>
            <a:spLocks noChangeArrowheads="1"/>
          </p:cNvSpPr>
          <p:nvPr/>
        </p:nvSpPr>
        <p:spPr bwMode="auto">
          <a:xfrm>
            <a:off x="1892239" y="4362669"/>
            <a:ext cx="952621" cy="335989"/>
          </a:xfrm>
          <a:prstGeom prst="rect">
            <a:avLst/>
          </a:prstGeom>
          <a:noFill/>
          <a:ln w="12700">
            <a:noFill/>
            <a:miter lim="800000"/>
            <a:headEnd/>
            <a:tailEnd/>
          </a:ln>
          <a:effectLst/>
        </p:spPr>
        <p:txBody>
          <a:bodyPr wrap="square" lIns="90488" tIns="44450" rIns="90488" bIns="44450">
            <a:spAutoFit/>
          </a:bodyPr>
          <a:lstStyle/>
          <a:p>
            <a:r>
              <a:rPr lang="en-US" sz="1600" b="1" dirty="0" err="1">
                <a:solidFill>
                  <a:schemeClr val="tx1"/>
                </a:solidFill>
              </a:rPr>
              <a:t>RegFile</a:t>
            </a:r>
            <a:endParaRPr lang="en-US" sz="1600" b="1" dirty="0">
              <a:solidFill>
                <a:schemeClr val="tx1"/>
              </a:solidFill>
            </a:endParaRPr>
          </a:p>
        </p:txBody>
      </p:sp>
      <p:sp>
        <p:nvSpPr>
          <p:cNvPr id="1487890" name="Rectangle 18" descr="10%"/>
          <p:cNvSpPr>
            <a:spLocks noChangeArrowheads="1"/>
          </p:cNvSpPr>
          <p:nvPr/>
        </p:nvSpPr>
        <p:spPr bwMode="auto">
          <a:xfrm>
            <a:off x="3962400" y="4364037"/>
            <a:ext cx="880533" cy="609600"/>
          </a:xfrm>
          <a:prstGeom prst="rect">
            <a:avLst/>
          </a:prstGeom>
          <a:solidFill>
            <a:schemeClr val="accent2">
              <a:lumMod val="40000"/>
              <a:lumOff val="60000"/>
            </a:schemeClr>
          </a:solidFill>
          <a:ln w="25400">
            <a:solidFill>
              <a:schemeClr val="tx1"/>
            </a:solidFill>
            <a:miter lim="800000"/>
            <a:headEnd/>
            <a:tailEnd/>
          </a:ln>
          <a:effectLst/>
        </p:spPr>
        <p:txBody>
          <a:bodyPr wrap="none" anchor="ctr"/>
          <a:lstStyle/>
          <a:p>
            <a:endParaRPr lang="en-US"/>
          </a:p>
        </p:txBody>
      </p:sp>
      <p:sp>
        <p:nvSpPr>
          <p:cNvPr id="1487891" name="Rectangle 19" descr="10%"/>
          <p:cNvSpPr>
            <a:spLocks noChangeArrowheads="1"/>
          </p:cNvSpPr>
          <p:nvPr/>
        </p:nvSpPr>
        <p:spPr bwMode="auto">
          <a:xfrm>
            <a:off x="7823200" y="3525838"/>
            <a:ext cx="1388533" cy="1350963"/>
          </a:xfrm>
          <a:prstGeom prst="rect">
            <a:avLst/>
          </a:prstGeom>
          <a:solidFill>
            <a:schemeClr val="accent2">
              <a:lumMod val="60000"/>
              <a:lumOff val="40000"/>
            </a:schemeClr>
          </a:solidFill>
          <a:ln w="25400">
            <a:solidFill>
              <a:schemeClr val="tx1"/>
            </a:solidFill>
            <a:miter lim="800000"/>
            <a:headEnd/>
            <a:tailEnd/>
          </a:ln>
          <a:effectLst/>
        </p:spPr>
        <p:txBody>
          <a:bodyPr wrap="none" anchor="ctr"/>
          <a:lstStyle/>
          <a:p>
            <a:endParaRPr lang="en-US"/>
          </a:p>
        </p:txBody>
      </p:sp>
      <p:sp>
        <p:nvSpPr>
          <p:cNvPr id="1487892" name="Rectangle 20"/>
          <p:cNvSpPr>
            <a:spLocks noChangeArrowheads="1"/>
          </p:cNvSpPr>
          <p:nvPr/>
        </p:nvSpPr>
        <p:spPr bwMode="auto">
          <a:xfrm>
            <a:off x="8080533" y="3830638"/>
            <a:ext cx="952185" cy="828432"/>
          </a:xfrm>
          <a:prstGeom prst="rect">
            <a:avLst/>
          </a:prstGeom>
          <a:noFill/>
          <a:ln w="12700">
            <a:noFill/>
            <a:miter lim="800000"/>
            <a:headEnd/>
            <a:tailEnd/>
          </a:ln>
          <a:effectLst/>
        </p:spPr>
        <p:txBody>
          <a:bodyPr wrap="none" lIns="90488" tIns="44450" rIns="90488" bIns="44450">
            <a:spAutoFit/>
          </a:bodyPr>
          <a:lstStyle/>
          <a:p>
            <a:pPr algn="ctr"/>
            <a:r>
              <a:rPr lang="en-US" sz="1600" b="1" dirty="0">
                <a:solidFill>
                  <a:srgbClr val="000000"/>
                </a:solidFill>
              </a:rPr>
              <a:t>Main</a:t>
            </a:r>
          </a:p>
          <a:p>
            <a:pPr algn="ctr"/>
            <a:r>
              <a:rPr lang="en-US" sz="1600" b="1" dirty="0">
                <a:solidFill>
                  <a:srgbClr val="000000"/>
                </a:solidFill>
              </a:rPr>
              <a:t>Memory</a:t>
            </a:r>
          </a:p>
          <a:p>
            <a:pPr algn="ctr"/>
            <a:r>
              <a:rPr lang="en-US" sz="1600" b="1" dirty="0">
                <a:solidFill>
                  <a:srgbClr val="000000"/>
                </a:solidFill>
              </a:rPr>
              <a:t>(DRAM)</a:t>
            </a:r>
          </a:p>
        </p:txBody>
      </p:sp>
      <p:sp>
        <p:nvSpPr>
          <p:cNvPr id="1487893" name="Rectangle 21"/>
          <p:cNvSpPr>
            <a:spLocks noChangeArrowheads="1"/>
          </p:cNvSpPr>
          <p:nvPr/>
        </p:nvSpPr>
        <p:spPr bwMode="auto">
          <a:xfrm>
            <a:off x="4045937" y="4357889"/>
            <a:ext cx="726162" cy="582211"/>
          </a:xfrm>
          <a:prstGeom prst="rect">
            <a:avLst/>
          </a:prstGeom>
          <a:noFill/>
          <a:ln w="12700">
            <a:noFill/>
            <a:miter lim="800000"/>
            <a:headEnd/>
            <a:tailEnd/>
          </a:ln>
          <a:effectLst/>
        </p:spPr>
        <p:txBody>
          <a:bodyPr wrap="none" lIns="90488" tIns="44450" rIns="90488" bIns="44450">
            <a:spAutoFit/>
          </a:bodyPr>
          <a:lstStyle/>
          <a:p>
            <a:pPr algn="ctr"/>
            <a:r>
              <a:rPr lang="en-US" sz="1600" b="1" dirty="0">
                <a:solidFill>
                  <a:srgbClr val="000000"/>
                </a:solidFill>
              </a:rPr>
              <a:t>Data</a:t>
            </a:r>
          </a:p>
          <a:p>
            <a:pPr algn="ctr"/>
            <a:r>
              <a:rPr lang="en-US" sz="1600" b="1" dirty="0">
                <a:solidFill>
                  <a:srgbClr val="000000"/>
                </a:solidFill>
              </a:rPr>
              <a:t>Cache</a:t>
            </a:r>
          </a:p>
        </p:txBody>
      </p:sp>
      <p:sp>
        <p:nvSpPr>
          <p:cNvPr id="1487894" name="Rectangle 22" descr="10%"/>
          <p:cNvSpPr>
            <a:spLocks noChangeArrowheads="1"/>
          </p:cNvSpPr>
          <p:nvPr/>
        </p:nvSpPr>
        <p:spPr bwMode="auto">
          <a:xfrm>
            <a:off x="3962400" y="3678237"/>
            <a:ext cx="880533" cy="609600"/>
          </a:xfrm>
          <a:prstGeom prst="rect">
            <a:avLst/>
          </a:prstGeom>
          <a:solidFill>
            <a:schemeClr val="accent2">
              <a:lumMod val="40000"/>
              <a:lumOff val="60000"/>
            </a:schemeClr>
          </a:solidFill>
          <a:ln w="25400">
            <a:solidFill>
              <a:schemeClr val="tx1"/>
            </a:solidFill>
            <a:miter lim="800000"/>
            <a:headEnd/>
            <a:tailEnd/>
          </a:ln>
          <a:effectLst/>
        </p:spPr>
        <p:txBody>
          <a:bodyPr wrap="none" anchor="ctr"/>
          <a:lstStyle/>
          <a:p>
            <a:endParaRPr lang="en-US"/>
          </a:p>
        </p:txBody>
      </p:sp>
      <p:sp>
        <p:nvSpPr>
          <p:cNvPr id="1487895" name="Rectangle 23"/>
          <p:cNvSpPr>
            <a:spLocks noChangeArrowheads="1"/>
          </p:cNvSpPr>
          <p:nvPr/>
        </p:nvSpPr>
        <p:spPr bwMode="auto">
          <a:xfrm>
            <a:off x="4026886" y="3672089"/>
            <a:ext cx="726162" cy="582211"/>
          </a:xfrm>
          <a:prstGeom prst="rect">
            <a:avLst/>
          </a:prstGeom>
          <a:noFill/>
          <a:ln w="12700">
            <a:noFill/>
            <a:miter lim="800000"/>
            <a:headEnd/>
            <a:tailEnd/>
          </a:ln>
          <a:effectLst/>
        </p:spPr>
        <p:txBody>
          <a:bodyPr wrap="none" lIns="90488" tIns="44450" rIns="90488" bIns="44450">
            <a:spAutoFit/>
          </a:bodyPr>
          <a:lstStyle/>
          <a:p>
            <a:pPr algn="ctr"/>
            <a:r>
              <a:rPr lang="en-US" sz="1600" b="1" dirty="0" err="1">
                <a:solidFill>
                  <a:srgbClr val="000000"/>
                </a:solidFill>
              </a:rPr>
              <a:t>Instr</a:t>
            </a:r>
            <a:endParaRPr lang="en-US" sz="1600" b="1" dirty="0">
              <a:solidFill>
                <a:srgbClr val="000000"/>
              </a:solidFill>
            </a:endParaRPr>
          </a:p>
          <a:p>
            <a:pPr algn="ctr"/>
            <a:r>
              <a:rPr lang="en-US" sz="1600" b="1" dirty="0">
                <a:solidFill>
                  <a:srgbClr val="000000"/>
                </a:solidFill>
              </a:rPr>
              <a:t>Cache</a:t>
            </a:r>
          </a:p>
        </p:txBody>
      </p:sp>
      <p:sp>
        <p:nvSpPr>
          <p:cNvPr id="1487901" name="Rectangle 29"/>
          <p:cNvSpPr>
            <a:spLocks noChangeArrowheads="1"/>
          </p:cNvSpPr>
          <p:nvPr/>
        </p:nvSpPr>
        <p:spPr bwMode="auto">
          <a:xfrm>
            <a:off x="50833" y="5246094"/>
            <a:ext cx="11123430" cy="292644"/>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b="1" dirty="0">
                <a:solidFill>
                  <a:schemeClr val="tx1"/>
                </a:solidFill>
              </a:rPr>
              <a:t>Speed (%cycles</a:t>
            </a:r>
            <a:r>
              <a:rPr lang="en-US" b="1" dirty="0" smtClean="0">
                <a:solidFill>
                  <a:schemeClr val="tx1"/>
                </a:solidFill>
              </a:rPr>
              <a:t>): </a:t>
            </a:r>
            <a:r>
              <a:rPr lang="en-US" b="1" dirty="0" smtClean="0">
                <a:solidFill>
                  <a:schemeClr val="tx1"/>
                </a:solidFill>
                <a:cs typeface="Arial" charset="0"/>
              </a:rPr>
              <a:t>½</a:t>
            </a:r>
            <a:r>
              <a:rPr lang="en-US" b="1" dirty="0">
                <a:solidFill>
                  <a:schemeClr val="tx1"/>
                </a:solidFill>
              </a:rPr>
              <a:t>’s     </a:t>
            </a:r>
            <a:r>
              <a:rPr lang="en-US" b="1" dirty="0" smtClean="0">
                <a:solidFill>
                  <a:schemeClr val="tx1"/>
                </a:solidFill>
              </a:rPr>
              <a:t>                         </a:t>
            </a:r>
            <a:r>
              <a:rPr lang="en-US" b="1" dirty="0">
                <a:solidFill>
                  <a:schemeClr val="tx1"/>
                </a:solidFill>
              </a:rPr>
              <a:t>1’s      </a:t>
            </a:r>
            <a:r>
              <a:rPr lang="en-US" b="1" dirty="0" smtClean="0">
                <a:solidFill>
                  <a:schemeClr val="tx1"/>
                </a:solidFill>
              </a:rPr>
              <a:t>                     </a:t>
            </a:r>
            <a:r>
              <a:rPr lang="en-US" b="1" dirty="0">
                <a:solidFill>
                  <a:schemeClr val="tx1"/>
                </a:solidFill>
              </a:rPr>
              <a:t>10’s      </a:t>
            </a:r>
            <a:r>
              <a:rPr lang="en-US" b="1" dirty="0" smtClean="0">
                <a:solidFill>
                  <a:schemeClr val="tx1"/>
                </a:solidFill>
              </a:rPr>
              <a:t>                           </a:t>
            </a:r>
            <a:r>
              <a:rPr lang="en-US" b="1" dirty="0">
                <a:solidFill>
                  <a:schemeClr val="tx1"/>
                </a:solidFill>
              </a:rPr>
              <a:t>100’s       </a:t>
            </a:r>
            <a:r>
              <a:rPr lang="en-US" b="1" dirty="0" smtClean="0">
                <a:solidFill>
                  <a:schemeClr val="tx1"/>
                </a:solidFill>
              </a:rPr>
              <a:t>                     10,000’s</a:t>
            </a:r>
            <a:endParaRPr lang="en-US" b="1" dirty="0">
              <a:solidFill>
                <a:schemeClr val="tx1"/>
              </a:solidFill>
            </a:endParaRPr>
          </a:p>
        </p:txBody>
      </p:sp>
      <p:sp>
        <p:nvSpPr>
          <p:cNvPr id="1487902" name="Rectangle 30"/>
          <p:cNvSpPr>
            <a:spLocks noChangeArrowheads="1"/>
          </p:cNvSpPr>
          <p:nvPr/>
        </p:nvSpPr>
        <p:spPr bwMode="auto">
          <a:xfrm>
            <a:off x="443103" y="5659436"/>
            <a:ext cx="10546349" cy="292644"/>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b="1" dirty="0">
                <a:solidFill>
                  <a:schemeClr val="tx1"/>
                </a:solidFill>
              </a:rPr>
              <a:t>Size (bytes):     </a:t>
            </a:r>
            <a:r>
              <a:rPr lang="en-US" b="1" dirty="0" smtClean="0">
                <a:solidFill>
                  <a:schemeClr val="tx1"/>
                </a:solidFill>
              </a:rPr>
              <a:t>100’s                          10K’s                         M’s                                  G’s                                 T’s</a:t>
            </a:r>
            <a:endParaRPr lang="en-US" b="1" dirty="0">
              <a:solidFill>
                <a:schemeClr val="tx1"/>
              </a:solidFill>
            </a:endParaRPr>
          </a:p>
        </p:txBody>
      </p:sp>
      <p:sp>
        <p:nvSpPr>
          <p:cNvPr id="1487903" name="Rectangle 31"/>
          <p:cNvSpPr>
            <a:spLocks noChangeArrowheads="1"/>
          </p:cNvSpPr>
          <p:nvPr/>
        </p:nvSpPr>
        <p:spPr bwMode="auto">
          <a:xfrm>
            <a:off x="482600" y="6040438"/>
            <a:ext cx="10668000" cy="292644"/>
          </a:xfrm>
          <a:prstGeom prst="rect">
            <a:avLst/>
          </a:prstGeom>
          <a:noFill/>
          <a:ln w="12700">
            <a:noFill/>
            <a:miter lim="800000"/>
            <a:headEnd/>
            <a:tailEnd/>
          </a:ln>
          <a:effectLst/>
        </p:spPr>
        <p:txBody>
          <a:bodyPr wrap="square" lIns="63500" tIns="25400" rIns="63500" bIns="25400">
            <a:spAutoFit/>
          </a:bodyPr>
          <a:lstStyle/>
          <a:p>
            <a:pPr>
              <a:lnSpc>
                <a:spcPct val="85000"/>
              </a:lnSpc>
            </a:pPr>
            <a:r>
              <a:rPr lang="en-US" b="1" dirty="0">
                <a:solidFill>
                  <a:schemeClr val="tx1"/>
                </a:solidFill>
              </a:rPr>
              <a:t> Cost:  </a:t>
            </a:r>
            <a:r>
              <a:rPr lang="en-US" b="1" dirty="0" smtClean="0">
                <a:solidFill>
                  <a:schemeClr val="tx1"/>
                </a:solidFill>
              </a:rPr>
              <a:t>      </a:t>
            </a:r>
            <a:r>
              <a:rPr lang="en-US" b="1" dirty="0">
                <a:solidFill>
                  <a:schemeClr val="tx1"/>
                </a:solidFill>
              </a:rPr>
              <a:t>highest                   </a:t>
            </a:r>
            <a:r>
              <a:rPr lang="en-US" b="1" dirty="0" smtClean="0">
                <a:solidFill>
                  <a:schemeClr val="tx1"/>
                </a:solidFill>
              </a:rPr>
              <a:t>                                                                                                                   </a:t>
            </a:r>
            <a:r>
              <a:rPr lang="en-US" b="1" dirty="0">
                <a:solidFill>
                  <a:schemeClr val="tx1"/>
                </a:solidFill>
              </a:rPr>
              <a:t>lowest</a:t>
            </a:r>
          </a:p>
        </p:txBody>
      </p:sp>
      <p:sp>
        <p:nvSpPr>
          <p:cNvPr id="2" name="Slide Number Placeholder 1"/>
          <p:cNvSpPr>
            <a:spLocks noGrp="1"/>
          </p:cNvSpPr>
          <p:nvPr>
            <p:ph type="sldNum" sz="quarter" idx="12"/>
          </p:nvPr>
        </p:nvSpPr>
        <p:spPr/>
        <p:txBody>
          <a:bodyPr/>
          <a:lstStyle/>
          <a:p>
            <a:fld id="{CB65DC77-F180-4F46-9AB4-E848A677D315}" type="slidenum">
              <a:rPr lang="ar-EG" smtClean="0"/>
              <a:t>18</a:t>
            </a:fld>
            <a:endParaRPr lang="ar-EG"/>
          </a:p>
        </p:txBody>
      </p:sp>
    </p:spTree>
    <p:extLst>
      <p:ext uri="{BB962C8B-B14F-4D97-AF65-F5344CB8AC3E}">
        <p14:creationId xmlns:p14="http://schemas.microsoft.com/office/powerpoint/2010/main" val="77223835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1426" name="Rectangle 2"/>
          <p:cNvSpPr>
            <a:spLocks noGrp="1" noChangeArrowheads="1"/>
          </p:cNvSpPr>
          <p:nvPr>
            <p:ph type="title"/>
          </p:nvPr>
        </p:nvSpPr>
        <p:spPr>
          <a:xfrm>
            <a:off x="1028701" y="1371600"/>
            <a:ext cx="10030884" cy="422275"/>
          </a:xfrm>
          <a:noFill/>
          <a:ln/>
        </p:spPr>
        <p:txBody>
          <a:bodyPr wrap="none">
            <a:normAutofit fontScale="90000"/>
          </a:bodyPr>
          <a:lstStyle/>
          <a:p>
            <a:r>
              <a:rPr lang="en-US" b="1" dirty="0"/>
              <a:t>The Memory Hierarchy:  </a:t>
            </a:r>
            <a:r>
              <a:rPr lang="en-US" b="1" dirty="0" smtClean="0"/>
              <a:t>How </a:t>
            </a:r>
            <a:r>
              <a:rPr lang="en-US" b="1" dirty="0"/>
              <a:t>Does it Work?</a:t>
            </a:r>
          </a:p>
        </p:txBody>
      </p:sp>
      <p:sp>
        <p:nvSpPr>
          <p:cNvPr id="1511427" name="Rectangle 3"/>
          <p:cNvSpPr>
            <a:spLocks noGrp="1" noChangeArrowheads="1"/>
          </p:cNvSpPr>
          <p:nvPr>
            <p:ph type="body" idx="1"/>
          </p:nvPr>
        </p:nvSpPr>
        <p:spPr>
          <a:xfrm>
            <a:off x="1003300" y="2438401"/>
            <a:ext cx="10782300" cy="4025899"/>
          </a:xfrm>
          <a:noFill/>
          <a:ln/>
        </p:spPr>
        <p:txBody>
          <a:bodyPr>
            <a:normAutofit fontScale="92500" lnSpcReduction="10000"/>
          </a:bodyPr>
          <a:lstStyle/>
          <a:p>
            <a:pPr algn="l" rtl="0"/>
            <a:r>
              <a:rPr lang="en-US" altLang="en-US" sz="2500" dirty="0">
                <a:solidFill>
                  <a:srgbClr val="C00000"/>
                </a:solidFill>
                <a:latin typeface="Comic Sans MS" panose="030F0702030302020204" pitchFamily="66" charset="0"/>
              </a:rPr>
              <a:t>Cache</a:t>
            </a:r>
            <a:r>
              <a:rPr lang="en-US" altLang="en-US" sz="2500" dirty="0">
                <a:latin typeface="Comic Sans MS" panose="030F0702030302020204" pitchFamily="66" charset="0"/>
              </a:rPr>
              <a:t> memory is based on the concept of </a:t>
            </a:r>
            <a:r>
              <a:rPr lang="en-US" altLang="en-US" sz="2500" dirty="0">
                <a:solidFill>
                  <a:srgbClr val="C00000"/>
                </a:solidFill>
                <a:latin typeface="Comic Sans MS" panose="030F0702030302020204" pitchFamily="66" charset="0"/>
              </a:rPr>
              <a:t>locality</a:t>
            </a:r>
            <a:r>
              <a:rPr lang="en-US" altLang="en-US" sz="2500" dirty="0">
                <a:latin typeface="Comic Sans MS" panose="030F0702030302020204" pitchFamily="66" charset="0"/>
              </a:rPr>
              <a:t> of reference. </a:t>
            </a:r>
          </a:p>
          <a:p>
            <a:pPr lvl="1" algn="l" rtl="0"/>
            <a:r>
              <a:rPr lang="en-US" altLang="en-US" sz="2100" dirty="0">
                <a:latin typeface="Comic Sans MS" panose="030F0702030302020204" pitchFamily="66" charset="0"/>
              </a:rPr>
              <a:t>If active </a:t>
            </a:r>
            <a:r>
              <a:rPr lang="en-US" altLang="en-US" sz="2100" dirty="0" smtClean="0">
                <a:latin typeface="Comic Sans MS" panose="030F0702030302020204" pitchFamily="66" charset="0"/>
              </a:rPr>
              <a:t>segments (</a:t>
            </a:r>
            <a:r>
              <a:rPr lang="en-US" altLang="en-US" sz="2100" dirty="0" smtClean="0">
                <a:solidFill>
                  <a:srgbClr val="FF0000"/>
                </a:solidFill>
                <a:latin typeface="Comic Sans MS" panose="030F0702030302020204" pitchFamily="66" charset="0"/>
              </a:rPr>
              <a:t>instructions</a:t>
            </a:r>
            <a:r>
              <a:rPr lang="en-US" altLang="en-US" sz="2100" dirty="0" smtClean="0">
                <a:latin typeface="Comic Sans MS" panose="030F0702030302020204" pitchFamily="66" charset="0"/>
              </a:rPr>
              <a:t> or </a:t>
            </a:r>
            <a:r>
              <a:rPr lang="en-US" altLang="en-US" sz="2100" dirty="0" smtClean="0">
                <a:solidFill>
                  <a:srgbClr val="FF0000"/>
                </a:solidFill>
                <a:latin typeface="Comic Sans MS" panose="030F0702030302020204" pitchFamily="66" charset="0"/>
              </a:rPr>
              <a:t>operands</a:t>
            </a:r>
            <a:r>
              <a:rPr lang="en-US" altLang="en-US" sz="2100" dirty="0" smtClean="0">
                <a:latin typeface="Comic Sans MS" panose="030F0702030302020204" pitchFamily="66" charset="0"/>
              </a:rPr>
              <a:t>) </a:t>
            </a:r>
            <a:r>
              <a:rPr lang="en-US" altLang="en-US" sz="2100" dirty="0">
                <a:latin typeface="Comic Sans MS" panose="030F0702030302020204" pitchFamily="66" charset="0"/>
              </a:rPr>
              <a:t>of a program are placed in a fast cache memory, then the execution time can be reduced.</a:t>
            </a:r>
          </a:p>
          <a:p>
            <a:pPr algn="l" rtl="0">
              <a:lnSpc>
                <a:spcPct val="100000"/>
              </a:lnSpc>
              <a:spcBef>
                <a:spcPts val="600"/>
              </a:spcBef>
            </a:pPr>
            <a:r>
              <a:rPr lang="en-US" dirty="0" smtClean="0">
                <a:solidFill>
                  <a:srgbClr val="C00000"/>
                </a:solidFill>
                <a:latin typeface="Comic Sans MS" panose="030F0702030302020204" pitchFamily="66" charset="0"/>
              </a:rPr>
              <a:t>Temporal </a:t>
            </a:r>
            <a:r>
              <a:rPr lang="en-US" dirty="0">
                <a:solidFill>
                  <a:srgbClr val="C00000"/>
                </a:solidFill>
                <a:latin typeface="Comic Sans MS" panose="030F0702030302020204" pitchFamily="66" charset="0"/>
              </a:rPr>
              <a:t>Locality </a:t>
            </a:r>
            <a:r>
              <a:rPr lang="en-US" dirty="0" smtClean="0">
                <a:latin typeface="Comic Sans MS" panose="030F0702030302020204" pitchFamily="66" charset="0"/>
              </a:rPr>
              <a:t>(locality </a:t>
            </a:r>
            <a:r>
              <a:rPr lang="en-US" dirty="0">
                <a:latin typeface="Comic Sans MS" panose="030F0702030302020204" pitchFamily="66" charset="0"/>
              </a:rPr>
              <a:t>in </a:t>
            </a:r>
            <a:r>
              <a:rPr lang="en-US" dirty="0" smtClean="0">
                <a:latin typeface="Comic Sans MS" panose="030F0702030302020204" pitchFamily="66" charset="0"/>
              </a:rPr>
              <a:t>time)</a:t>
            </a:r>
          </a:p>
          <a:p>
            <a:pPr lvl="1" algn="l" rtl="0">
              <a:lnSpc>
                <a:spcPct val="100000"/>
              </a:lnSpc>
              <a:spcBef>
                <a:spcPts val="600"/>
              </a:spcBef>
            </a:pPr>
            <a:r>
              <a:rPr lang="en-US" dirty="0" smtClean="0">
                <a:latin typeface="Comic Sans MS" panose="030F0702030302020204" pitchFamily="66" charset="0"/>
              </a:rPr>
              <a:t>If a memory location is referenced then it will tend to be referenced again soon</a:t>
            </a:r>
            <a:endParaRPr lang="en-US" dirty="0">
              <a:latin typeface="Comic Sans MS" panose="030F0702030302020204" pitchFamily="66" charset="0"/>
            </a:endParaRPr>
          </a:p>
          <a:p>
            <a:pPr lvl="1" algn="l" rtl="0">
              <a:lnSpc>
                <a:spcPct val="100000"/>
              </a:lnSpc>
              <a:spcBef>
                <a:spcPts val="600"/>
              </a:spcBef>
              <a:buFont typeface="Monotype Sorts" pitchFamily="2" charset="2"/>
              <a:buNone/>
            </a:pPr>
            <a:r>
              <a:rPr lang="en-US" dirty="0" smtClean="0">
                <a:latin typeface="Comic Sans MS" panose="030F0702030302020204" pitchFamily="66" charset="0"/>
                <a:sym typeface="Symbol" pitchFamily="18" charset="2"/>
              </a:rPr>
              <a:t></a:t>
            </a:r>
            <a:r>
              <a:rPr lang="en-US" dirty="0" smtClean="0">
                <a:latin typeface="Comic Sans MS" panose="030F0702030302020204" pitchFamily="66" charset="0"/>
              </a:rPr>
              <a:t> Keep </a:t>
            </a:r>
            <a:r>
              <a:rPr lang="en-US" dirty="0">
                <a:solidFill>
                  <a:srgbClr val="FF0000"/>
                </a:solidFill>
                <a:latin typeface="Comic Sans MS" panose="030F0702030302020204" pitchFamily="66" charset="0"/>
              </a:rPr>
              <a:t>most recently accessed </a:t>
            </a:r>
            <a:r>
              <a:rPr lang="en-US" dirty="0">
                <a:latin typeface="Comic Sans MS" panose="030F0702030302020204" pitchFamily="66" charset="0"/>
              </a:rPr>
              <a:t>data items closer to the </a:t>
            </a:r>
            <a:r>
              <a:rPr lang="en-US" dirty="0" smtClean="0">
                <a:latin typeface="Comic Sans MS" panose="030F0702030302020204" pitchFamily="66" charset="0"/>
              </a:rPr>
              <a:t>processor</a:t>
            </a:r>
          </a:p>
          <a:p>
            <a:pPr algn="l" rtl="0">
              <a:lnSpc>
                <a:spcPct val="100000"/>
              </a:lnSpc>
              <a:spcBef>
                <a:spcPts val="600"/>
              </a:spcBef>
            </a:pPr>
            <a:r>
              <a:rPr lang="en-US" dirty="0" smtClean="0">
                <a:solidFill>
                  <a:srgbClr val="C00000"/>
                </a:solidFill>
                <a:latin typeface="Comic Sans MS" panose="030F0702030302020204" pitchFamily="66" charset="0"/>
              </a:rPr>
              <a:t>Spatial </a:t>
            </a:r>
            <a:r>
              <a:rPr lang="en-US" dirty="0">
                <a:solidFill>
                  <a:srgbClr val="C00000"/>
                </a:solidFill>
                <a:latin typeface="Comic Sans MS" panose="030F0702030302020204" pitchFamily="66" charset="0"/>
              </a:rPr>
              <a:t>Locality </a:t>
            </a:r>
            <a:r>
              <a:rPr lang="en-US" dirty="0" smtClean="0">
                <a:latin typeface="Comic Sans MS" panose="030F0702030302020204" pitchFamily="66" charset="0"/>
              </a:rPr>
              <a:t>(locality </a:t>
            </a:r>
            <a:r>
              <a:rPr lang="en-US" dirty="0">
                <a:latin typeface="Comic Sans MS" panose="030F0702030302020204" pitchFamily="66" charset="0"/>
              </a:rPr>
              <a:t>in </a:t>
            </a:r>
            <a:r>
              <a:rPr lang="en-US" dirty="0" smtClean="0">
                <a:latin typeface="Comic Sans MS" panose="030F0702030302020204" pitchFamily="66" charset="0"/>
              </a:rPr>
              <a:t>space)</a:t>
            </a:r>
          </a:p>
          <a:p>
            <a:pPr lvl="1" algn="l" rtl="0">
              <a:lnSpc>
                <a:spcPct val="100000"/>
              </a:lnSpc>
              <a:spcBef>
                <a:spcPts val="600"/>
              </a:spcBef>
            </a:pPr>
            <a:r>
              <a:rPr lang="en-US" dirty="0" smtClean="0">
                <a:latin typeface="Comic Sans MS" panose="030F0702030302020204" pitchFamily="66" charset="0"/>
              </a:rPr>
              <a:t>If a memory location is referenced, the locations with nearby addresses will tend to be referenced soon</a:t>
            </a:r>
            <a:endParaRPr lang="en-US" dirty="0">
              <a:latin typeface="Comic Sans MS" panose="030F0702030302020204" pitchFamily="66" charset="0"/>
            </a:endParaRPr>
          </a:p>
          <a:p>
            <a:pPr lvl="1" algn="l" rtl="0">
              <a:lnSpc>
                <a:spcPct val="100000"/>
              </a:lnSpc>
              <a:spcBef>
                <a:spcPts val="600"/>
              </a:spcBef>
              <a:buFont typeface="Monotype Sorts" pitchFamily="2" charset="2"/>
              <a:buNone/>
            </a:pPr>
            <a:r>
              <a:rPr lang="en-US" dirty="0">
                <a:latin typeface="Comic Sans MS" panose="030F0702030302020204" pitchFamily="66" charset="0"/>
                <a:sym typeface="Symbol" pitchFamily="18" charset="2"/>
              </a:rPr>
              <a:t></a:t>
            </a:r>
            <a:r>
              <a:rPr lang="en-US" dirty="0">
                <a:latin typeface="Comic Sans MS" panose="030F0702030302020204" pitchFamily="66" charset="0"/>
              </a:rPr>
              <a:t> Move blocks consisting of </a:t>
            </a:r>
            <a:r>
              <a:rPr lang="en-US" dirty="0">
                <a:solidFill>
                  <a:srgbClr val="FF0000"/>
                </a:solidFill>
                <a:latin typeface="Comic Sans MS" panose="030F0702030302020204" pitchFamily="66" charset="0"/>
              </a:rPr>
              <a:t>contiguous words </a:t>
            </a:r>
            <a:r>
              <a:rPr lang="en-US" dirty="0" smtClean="0">
                <a:latin typeface="Comic Sans MS" panose="030F0702030302020204" pitchFamily="66" charset="0"/>
              </a:rPr>
              <a:t>closer to the processor </a:t>
            </a:r>
            <a:endParaRPr lang="en-US" dirty="0">
              <a:latin typeface="Comic Sans MS" panose="030F0702030302020204" pitchFamily="66" charset="0"/>
            </a:endParaRPr>
          </a:p>
        </p:txBody>
      </p:sp>
      <p:sp>
        <p:nvSpPr>
          <p:cNvPr id="2" name="Slide Number Placeholder 1"/>
          <p:cNvSpPr>
            <a:spLocks noGrp="1"/>
          </p:cNvSpPr>
          <p:nvPr>
            <p:ph type="sldNum" sz="quarter" idx="12"/>
          </p:nvPr>
        </p:nvSpPr>
        <p:spPr/>
        <p:txBody>
          <a:bodyPr/>
          <a:lstStyle/>
          <a:p>
            <a:fld id="{CB65DC77-F180-4F46-9AB4-E848A677D315}" type="slidenum">
              <a:rPr lang="ar-EG" smtClean="0"/>
              <a:t>19</a:t>
            </a:fld>
            <a:endParaRPr lang="ar-EG"/>
          </a:p>
        </p:txBody>
      </p:sp>
    </p:spTree>
    <p:extLst>
      <p:ext uri="{BB962C8B-B14F-4D97-AF65-F5344CB8AC3E}">
        <p14:creationId xmlns:p14="http://schemas.microsoft.com/office/powerpoint/2010/main" val="214671366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3283886"/>
            <a:ext cx="9601196" cy="2503081"/>
          </a:xfrm>
        </p:spPr>
        <p:txBody>
          <a:bodyPr>
            <a:normAutofit/>
          </a:bodyPr>
          <a:lstStyle/>
          <a:p>
            <a:pPr marL="0" indent="0" algn="ctr" rtl="0">
              <a:buNone/>
            </a:pPr>
            <a:r>
              <a:rPr lang="en-US" sz="4800" b="1" dirty="0" smtClean="0"/>
              <a:t>MEMORY 1</a:t>
            </a:r>
            <a:endParaRPr lang="ar-EG" sz="4800" b="1" dirty="0"/>
          </a:p>
        </p:txBody>
      </p:sp>
      <p:sp>
        <p:nvSpPr>
          <p:cNvPr id="5" name="Slide Number Placeholder 4"/>
          <p:cNvSpPr>
            <a:spLocks noGrp="1"/>
          </p:cNvSpPr>
          <p:nvPr>
            <p:ph type="sldNum" sz="quarter" idx="12"/>
          </p:nvPr>
        </p:nvSpPr>
        <p:spPr/>
        <p:txBody>
          <a:bodyPr/>
          <a:lstStyle/>
          <a:p>
            <a:fld id="{CB65DC77-F180-4F46-9AB4-E848A677D315}" type="slidenum">
              <a:rPr lang="ar-EG" smtClean="0"/>
              <a:t>2</a:t>
            </a:fld>
            <a:endParaRPr lang="ar-EG"/>
          </a:p>
        </p:txBody>
      </p:sp>
    </p:spTree>
    <p:extLst>
      <p:ext uri="{BB962C8B-B14F-4D97-AF65-F5344CB8AC3E}">
        <p14:creationId xmlns:p14="http://schemas.microsoft.com/office/powerpoint/2010/main" val="25617221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3474" name="Rectangle 2"/>
          <p:cNvSpPr>
            <a:spLocks noGrp="1" noChangeArrowheads="1"/>
          </p:cNvSpPr>
          <p:nvPr>
            <p:ph type="title"/>
          </p:nvPr>
        </p:nvSpPr>
        <p:spPr>
          <a:xfrm>
            <a:off x="1562101" y="1460500"/>
            <a:ext cx="8555567" cy="422275"/>
          </a:xfrm>
          <a:noFill/>
          <a:ln/>
        </p:spPr>
        <p:txBody>
          <a:bodyPr wrap="none">
            <a:normAutofit fontScale="90000"/>
          </a:bodyPr>
          <a:lstStyle/>
          <a:p>
            <a:r>
              <a:rPr lang="en-US" b="1" dirty="0"/>
              <a:t>The Memory Hierarchy:  Terminology</a:t>
            </a:r>
          </a:p>
        </p:txBody>
      </p:sp>
      <p:sp>
        <p:nvSpPr>
          <p:cNvPr id="1513475" name="Rectangle 3"/>
          <p:cNvSpPr>
            <a:spLocks noGrp="1" noChangeArrowheads="1"/>
          </p:cNvSpPr>
          <p:nvPr>
            <p:ph type="body" idx="1"/>
          </p:nvPr>
        </p:nvSpPr>
        <p:spPr>
          <a:xfrm>
            <a:off x="1117600" y="2527300"/>
            <a:ext cx="9956800" cy="3864074"/>
          </a:xfrm>
          <a:noFill/>
          <a:ln/>
        </p:spPr>
        <p:txBody>
          <a:bodyPr/>
          <a:lstStyle/>
          <a:p>
            <a:pPr algn="l" rtl="0">
              <a:lnSpc>
                <a:spcPct val="100000"/>
              </a:lnSpc>
              <a:spcBef>
                <a:spcPts val="600"/>
              </a:spcBef>
            </a:pPr>
            <a:r>
              <a:rPr lang="en-US" dirty="0" smtClean="0">
                <a:solidFill>
                  <a:srgbClr val="C00000"/>
                </a:solidFill>
                <a:latin typeface="Comic Sans MS" panose="030F0702030302020204" pitchFamily="66" charset="0"/>
              </a:rPr>
              <a:t>Block: </a:t>
            </a:r>
            <a:r>
              <a:rPr lang="en-US" dirty="0" smtClean="0">
                <a:latin typeface="Comic Sans MS" panose="030F0702030302020204" pitchFamily="66" charset="0"/>
              </a:rPr>
              <a:t>the minimum unit of information that is present in a cache</a:t>
            </a:r>
          </a:p>
          <a:p>
            <a:pPr algn="l" rtl="0">
              <a:lnSpc>
                <a:spcPct val="100000"/>
              </a:lnSpc>
              <a:spcBef>
                <a:spcPts val="600"/>
              </a:spcBef>
            </a:pPr>
            <a:r>
              <a:rPr lang="en-US" dirty="0" smtClean="0">
                <a:solidFill>
                  <a:srgbClr val="C00000"/>
                </a:solidFill>
                <a:latin typeface="Comic Sans MS" panose="030F0702030302020204" pitchFamily="66" charset="0"/>
              </a:rPr>
              <a:t>Hit </a:t>
            </a:r>
            <a:r>
              <a:rPr lang="en-US" dirty="0">
                <a:solidFill>
                  <a:srgbClr val="C00000"/>
                </a:solidFill>
                <a:latin typeface="Comic Sans MS" panose="030F0702030302020204" pitchFamily="66" charset="0"/>
              </a:rPr>
              <a:t>Rate</a:t>
            </a:r>
            <a:r>
              <a:rPr lang="en-US" dirty="0">
                <a:latin typeface="Comic Sans MS" panose="030F0702030302020204" pitchFamily="66" charset="0"/>
              </a:rPr>
              <a:t>: the fraction of memory accesses found in </a:t>
            </a:r>
            <a:r>
              <a:rPr lang="en-US" dirty="0" smtClean="0">
                <a:latin typeface="Comic Sans MS" panose="030F0702030302020204" pitchFamily="66" charset="0"/>
              </a:rPr>
              <a:t>a level of the memory hierarchy</a:t>
            </a:r>
            <a:endParaRPr lang="en-US" dirty="0">
              <a:latin typeface="Comic Sans MS" panose="030F0702030302020204" pitchFamily="66" charset="0"/>
            </a:endParaRPr>
          </a:p>
          <a:p>
            <a:pPr lvl="1" algn="l" rtl="0">
              <a:lnSpc>
                <a:spcPct val="100000"/>
              </a:lnSpc>
              <a:spcBef>
                <a:spcPts val="600"/>
              </a:spcBef>
            </a:pPr>
            <a:r>
              <a:rPr lang="en-US" sz="2200" dirty="0">
                <a:solidFill>
                  <a:srgbClr val="C00000"/>
                </a:solidFill>
                <a:latin typeface="Comic Sans MS" panose="030F0702030302020204" pitchFamily="66" charset="0"/>
              </a:rPr>
              <a:t>Hit Time</a:t>
            </a:r>
            <a:r>
              <a:rPr lang="en-US" sz="2200" dirty="0">
                <a:latin typeface="Comic Sans MS" panose="030F0702030302020204" pitchFamily="66" charset="0"/>
              </a:rPr>
              <a:t>: Time to access </a:t>
            </a:r>
            <a:r>
              <a:rPr lang="en-US" sz="2200" dirty="0" smtClean="0">
                <a:latin typeface="Comic Sans MS" panose="030F0702030302020204" pitchFamily="66" charset="0"/>
              </a:rPr>
              <a:t>that level which consists of</a:t>
            </a:r>
            <a:endParaRPr lang="en-US" sz="2200" dirty="0">
              <a:latin typeface="Comic Sans MS" panose="030F0702030302020204" pitchFamily="66" charset="0"/>
            </a:endParaRPr>
          </a:p>
          <a:p>
            <a:pPr lvl="2" algn="l" rtl="0">
              <a:lnSpc>
                <a:spcPct val="100000"/>
              </a:lnSpc>
              <a:spcBef>
                <a:spcPts val="600"/>
              </a:spcBef>
              <a:buNone/>
            </a:pPr>
            <a:r>
              <a:rPr lang="en-US" dirty="0" smtClean="0">
                <a:latin typeface="Comic Sans MS" panose="030F0702030302020204" pitchFamily="66" charset="0"/>
              </a:rPr>
              <a:t>  </a:t>
            </a:r>
            <a:r>
              <a:rPr lang="en-US" sz="2000" dirty="0" smtClean="0">
                <a:solidFill>
                  <a:srgbClr val="7030A0"/>
                </a:solidFill>
                <a:latin typeface="Comic Sans MS" panose="030F0702030302020204" pitchFamily="66" charset="0"/>
              </a:rPr>
              <a:t>Time to access the block + </a:t>
            </a:r>
            <a:r>
              <a:rPr lang="en-US" sz="2000" dirty="0">
                <a:solidFill>
                  <a:srgbClr val="7030A0"/>
                </a:solidFill>
                <a:latin typeface="Comic Sans MS" panose="030F0702030302020204" pitchFamily="66" charset="0"/>
              </a:rPr>
              <a:t>Time to determine </a:t>
            </a:r>
            <a:r>
              <a:rPr lang="en-US" sz="2000" dirty="0" smtClean="0">
                <a:solidFill>
                  <a:srgbClr val="7030A0"/>
                </a:solidFill>
                <a:latin typeface="Comic Sans MS" panose="030F0702030302020204" pitchFamily="66" charset="0"/>
              </a:rPr>
              <a:t>hit/miss</a:t>
            </a:r>
            <a:endParaRPr lang="en-US" sz="2000" dirty="0">
              <a:solidFill>
                <a:srgbClr val="7030A0"/>
              </a:solidFill>
              <a:latin typeface="Comic Sans MS" panose="030F0702030302020204" pitchFamily="66" charset="0"/>
            </a:endParaRPr>
          </a:p>
        </p:txBody>
      </p:sp>
      <p:sp>
        <p:nvSpPr>
          <p:cNvPr id="2" name="Slide Number Placeholder 1"/>
          <p:cNvSpPr>
            <a:spLocks noGrp="1"/>
          </p:cNvSpPr>
          <p:nvPr>
            <p:ph type="sldNum" sz="quarter" idx="12"/>
          </p:nvPr>
        </p:nvSpPr>
        <p:spPr/>
        <p:txBody>
          <a:bodyPr/>
          <a:lstStyle/>
          <a:p>
            <a:fld id="{CB65DC77-F180-4F46-9AB4-E848A677D315}" type="slidenum">
              <a:rPr lang="ar-EG" smtClean="0"/>
              <a:t>20</a:t>
            </a:fld>
            <a:endParaRPr lang="ar-EG"/>
          </a:p>
        </p:txBody>
      </p:sp>
    </p:spTree>
    <p:extLst>
      <p:ext uri="{BB962C8B-B14F-4D97-AF65-F5344CB8AC3E}">
        <p14:creationId xmlns:p14="http://schemas.microsoft.com/office/powerpoint/2010/main" val="97537956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2556932"/>
            <a:ext cx="10134600" cy="3653368"/>
          </a:xfrm>
        </p:spPr>
        <p:txBody>
          <a:bodyPr>
            <a:normAutofit lnSpcReduction="10000"/>
          </a:bodyPr>
          <a:lstStyle/>
          <a:p>
            <a:pPr algn="just" rtl="0">
              <a:lnSpc>
                <a:spcPct val="100000"/>
              </a:lnSpc>
              <a:spcBef>
                <a:spcPts val="600"/>
              </a:spcBef>
            </a:pPr>
            <a:r>
              <a:rPr lang="en-US" dirty="0">
                <a:solidFill>
                  <a:srgbClr val="C00000"/>
                </a:solidFill>
                <a:latin typeface="Comic Sans MS" panose="030F0702030302020204" pitchFamily="66" charset="0"/>
              </a:rPr>
              <a:t>Miss Rate:</a:t>
            </a:r>
            <a:r>
              <a:rPr lang="en-US" dirty="0">
                <a:solidFill>
                  <a:schemeClr val="accent1"/>
                </a:solidFill>
                <a:latin typeface="Comic Sans MS" panose="030F0702030302020204" pitchFamily="66" charset="0"/>
              </a:rPr>
              <a:t> </a:t>
            </a:r>
            <a:r>
              <a:rPr lang="en-US" dirty="0">
                <a:latin typeface="Comic Sans MS" panose="030F0702030302020204" pitchFamily="66" charset="0"/>
              </a:rPr>
              <a:t>the fraction of memory accesses </a:t>
            </a:r>
            <a:r>
              <a:rPr lang="en-US" i="1" dirty="0">
                <a:latin typeface="Comic Sans MS" panose="030F0702030302020204" pitchFamily="66" charset="0"/>
              </a:rPr>
              <a:t>not</a:t>
            </a:r>
            <a:r>
              <a:rPr lang="en-US" dirty="0">
                <a:latin typeface="Comic Sans MS" panose="030F0702030302020204" pitchFamily="66" charset="0"/>
              </a:rPr>
              <a:t> found in a level of the memory hierarchy    </a:t>
            </a:r>
            <a:r>
              <a:rPr lang="en-US" dirty="0">
                <a:latin typeface="Comic Sans MS" panose="030F0702030302020204" pitchFamily="66" charset="0"/>
                <a:sym typeface="Symbol" pitchFamily="18" charset="2"/>
              </a:rPr>
              <a:t> </a:t>
            </a:r>
            <a:r>
              <a:rPr lang="en-US" dirty="0" smtClean="0">
                <a:latin typeface="Comic Sans MS" panose="030F0702030302020204" pitchFamily="66" charset="0"/>
              </a:rPr>
              <a:t>(</a:t>
            </a:r>
            <a:r>
              <a:rPr lang="en-US" dirty="0">
                <a:solidFill>
                  <a:srgbClr val="C00000"/>
                </a:solidFill>
                <a:latin typeface="Comic Sans MS" panose="030F0702030302020204" pitchFamily="66" charset="0"/>
              </a:rPr>
              <a:t>Hit Rate</a:t>
            </a:r>
            <a:r>
              <a:rPr lang="en-US" dirty="0">
                <a:latin typeface="Comic Sans MS" panose="030F0702030302020204" pitchFamily="66" charset="0"/>
              </a:rPr>
              <a:t>)</a:t>
            </a:r>
          </a:p>
          <a:p>
            <a:pPr lvl="1" algn="just" rtl="0">
              <a:lnSpc>
                <a:spcPct val="100000"/>
              </a:lnSpc>
              <a:spcBef>
                <a:spcPts val="600"/>
              </a:spcBef>
            </a:pPr>
            <a:r>
              <a:rPr lang="en-US" sz="2200" dirty="0">
                <a:solidFill>
                  <a:srgbClr val="C00000"/>
                </a:solidFill>
                <a:latin typeface="Comic Sans MS" panose="030F0702030302020204" pitchFamily="66" charset="0"/>
              </a:rPr>
              <a:t>Miss Penalty: </a:t>
            </a:r>
            <a:r>
              <a:rPr lang="en-US" sz="2200" dirty="0">
                <a:latin typeface="Comic Sans MS" panose="030F0702030302020204" pitchFamily="66" charset="0"/>
              </a:rPr>
              <a:t>Time to replace a block in that level with the corresponding block from a lower level which consists of</a:t>
            </a:r>
          </a:p>
          <a:p>
            <a:pPr marL="914400" lvl="2" indent="0" algn="just" rtl="0">
              <a:spcBef>
                <a:spcPts val="600"/>
              </a:spcBef>
              <a:buNone/>
            </a:pPr>
            <a:r>
              <a:rPr lang="en-US" sz="2000" dirty="0" smtClean="0">
                <a:solidFill>
                  <a:srgbClr val="7030A0"/>
                </a:solidFill>
                <a:latin typeface="Comic Sans MS" panose="030F0702030302020204" pitchFamily="66" charset="0"/>
              </a:rPr>
              <a:t>Time </a:t>
            </a:r>
            <a:r>
              <a:rPr lang="en-US" sz="2000" dirty="0">
                <a:solidFill>
                  <a:srgbClr val="7030A0"/>
                </a:solidFill>
                <a:latin typeface="Comic Sans MS" panose="030F0702030302020204" pitchFamily="66" charset="0"/>
              </a:rPr>
              <a:t>to access the block in the lower level + Time to transmit that block to </a:t>
            </a:r>
            <a:r>
              <a:rPr lang="en-US" sz="2000" dirty="0" smtClean="0">
                <a:solidFill>
                  <a:srgbClr val="7030A0"/>
                </a:solidFill>
                <a:latin typeface="Comic Sans MS" panose="030F0702030302020204" pitchFamily="66" charset="0"/>
              </a:rPr>
              <a:t>the </a:t>
            </a:r>
            <a:r>
              <a:rPr lang="en-US" sz="2000" dirty="0">
                <a:solidFill>
                  <a:srgbClr val="7030A0"/>
                </a:solidFill>
                <a:latin typeface="Comic Sans MS" panose="030F0702030302020204" pitchFamily="66" charset="0"/>
              </a:rPr>
              <a:t>level that experienced the miss + Time to insert the block in that level + Time to pass the block to the requestor</a:t>
            </a:r>
          </a:p>
          <a:p>
            <a:pPr lvl="2" algn="just" rtl="0">
              <a:spcBef>
                <a:spcPts val="600"/>
              </a:spcBef>
            </a:pPr>
            <a:endParaRPr lang="en-US" dirty="0">
              <a:latin typeface="Comic Sans MS" panose="030F0702030302020204" pitchFamily="66" charset="0"/>
            </a:endParaRPr>
          </a:p>
          <a:p>
            <a:pPr algn="ctr" rtl="0">
              <a:lnSpc>
                <a:spcPct val="100000"/>
              </a:lnSpc>
              <a:spcBef>
                <a:spcPts val="600"/>
              </a:spcBef>
              <a:buNone/>
            </a:pPr>
            <a:r>
              <a:rPr lang="en-US" sz="2600" dirty="0">
                <a:solidFill>
                  <a:srgbClr val="FF0000"/>
                </a:solidFill>
                <a:latin typeface="Comic Sans MS" panose="030F0702030302020204" pitchFamily="66" charset="0"/>
              </a:rPr>
              <a:t>Hit Time &lt;&lt; Miss Penalty</a:t>
            </a:r>
          </a:p>
          <a:p>
            <a:pPr algn="just"/>
            <a:endParaRPr lang="en-US" dirty="0">
              <a:latin typeface="Comic Sans MS" panose="030F0702030302020204" pitchFamily="66" charset="0"/>
            </a:endParaRPr>
          </a:p>
        </p:txBody>
      </p:sp>
      <p:sp>
        <p:nvSpPr>
          <p:cNvPr id="5" name="Rectangle 2"/>
          <p:cNvSpPr>
            <a:spLocks noGrp="1" noChangeArrowheads="1"/>
          </p:cNvSpPr>
          <p:nvPr>
            <p:ph type="title"/>
          </p:nvPr>
        </p:nvSpPr>
        <p:spPr>
          <a:noFill/>
          <a:ln/>
        </p:spPr>
        <p:txBody>
          <a:bodyPr wrap="none">
            <a:normAutofit/>
          </a:bodyPr>
          <a:lstStyle/>
          <a:p>
            <a:r>
              <a:rPr lang="en-US" b="1" dirty="0"/>
              <a:t>The Memory Hierarchy:  </a:t>
            </a:r>
            <a:r>
              <a:rPr lang="en-US" b="1" dirty="0" smtClean="0"/>
              <a:t>Terminology (cont.)</a:t>
            </a:r>
            <a:endParaRPr lang="en-US" b="1" dirty="0"/>
          </a:p>
        </p:txBody>
      </p:sp>
      <p:sp>
        <p:nvSpPr>
          <p:cNvPr id="2" name="Slide Number Placeholder 1"/>
          <p:cNvSpPr>
            <a:spLocks noGrp="1"/>
          </p:cNvSpPr>
          <p:nvPr>
            <p:ph type="sldNum" sz="quarter" idx="12"/>
          </p:nvPr>
        </p:nvSpPr>
        <p:spPr/>
        <p:txBody>
          <a:bodyPr/>
          <a:lstStyle/>
          <a:p>
            <a:fld id="{CB65DC77-F180-4F46-9AB4-E848A677D315}" type="slidenum">
              <a:rPr lang="ar-EG" smtClean="0"/>
              <a:t>21</a:t>
            </a:fld>
            <a:endParaRPr lang="ar-EG"/>
          </a:p>
        </p:txBody>
      </p:sp>
    </p:spTree>
    <p:extLst>
      <p:ext uri="{BB962C8B-B14F-4D97-AF65-F5344CB8AC3E}">
        <p14:creationId xmlns:p14="http://schemas.microsoft.com/office/powerpoint/2010/main" val="24871182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22" name="Rectangle 2"/>
          <p:cNvSpPr>
            <a:spLocks noGrp="1" noChangeArrowheads="1"/>
          </p:cNvSpPr>
          <p:nvPr>
            <p:ph type="title"/>
          </p:nvPr>
        </p:nvSpPr>
        <p:spPr>
          <a:xfrm>
            <a:off x="2806700" y="1308100"/>
            <a:ext cx="6555317" cy="368300"/>
          </a:xfrm>
          <a:noFill/>
          <a:ln/>
        </p:spPr>
        <p:txBody>
          <a:bodyPr wrap="none">
            <a:normAutofit fontScale="90000"/>
          </a:bodyPr>
          <a:lstStyle/>
          <a:p>
            <a:r>
              <a:rPr lang="en-US" b="1" dirty="0"/>
              <a:t>How is the Hierarchy Managed?</a:t>
            </a:r>
          </a:p>
        </p:txBody>
      </p:sp>
      <p:sp>
        <p:nvSpPr>
          <p:cNvPr id="1515523" name="Rectangle 3"/>
          <p:cNvSpPr>
            <a:spLocks noGrp="1" noChangeArrowheads="1"/>
          </p:cNvSpPr>
          <p:nvPr>
            <p:ph type="body" idx="1"/>
          </p:nvPr>
        </p:nvSpPr>
        <p:spPr>
          <a:xfrm>
            <a:off x="1143000" y="2565401"/>
            <a:ext cx="10515600" cy="3654425"/>
          </a:xfrm>
          <a:noFill/>
          <a:ln/>
        </p:spPr>
        <p:txBody>
          <a:bodyPr>
            <a:normAutofit/>
          </a:bodyPr>
          <a:lstStyle/>
          <a:p>
            <a:pPr algn="l" rtl="0"/>
            <a:r>
              <a:rPr lang="en-US" dirty="0">
                <a:solidFill>
                  <a:srgbClr val="C00000"/>
                </a:solidFill>
                <a:latin typeface="Comic Sans MS" panose="030F0702030302020204" pitchFamily="66" charset="0"/>
              </a:rPr>
              <a:t>registers</a:t>
            </a:r>
            <a:r>
              <a:rPr lang="en-US" dirty="0">
                <a:latin typeface="Comic Sans MS" panose="030F0702030302020204" pitchFamily="66" charset="0"/>
              </a:rPr>
              <a:t> </a:t>
            </a:r>
            <a:r>
              <a:rPr lang="en-US" dirty="0">
                <a:latin typeface="Comic Sans MS" panose="030F0702030302020204" pitchFamily="66" charset="0"/>
                <a:sym typeface="Symbol" pitchFamily="18" charset="2"/>
              </a:rPr>
              <a:t></a:t>
            </a:r>
            <a:r>
              <a:rPr lang="en-US" dirty="0">
                <a:latin typeface="Comic Sans MS" panose="030F0702030302020204" pitchFamily="66" charset="0"/>
              </a:rPr>
              <a:t> </a:t>
            </a:r>
            <a:r>
              <a:rPr lang="en-US" dirty="0">
                <a:solidFill>
                  <a:srgbClr val="C00000"/>
                </a:solidFill>
                <a:latin typeface="Comic Sans MS" panose="030F0702030302020204" pitchFamily="66" charset="0"/>
              </a:rPr>
              <a:t>memory</a:t>
            </a:r>
          </a:p>
          <a:p>
            <a:pPr lvl="1" algn="l" rtl="0"/>
            <a:r>
              <a:rPr lang="en-US" sz="2200" dirty="0">
                <a:latin typeface="Comic Sans MS" panose="030F0702030302020204" pitchFamily="66" charset="0"/>
              </a:rPr>
              <a:t>by compiler (</a:t>
            </a:r>
            <a:r>
              <a:rPr lang="en-US" sz="2200" dirty="0">
                <a:solidFill>
                  <a:srgbClr val="FF0000"/>
                </a:solidFill>
                <a:latin typeface="Comic Sans MS" panose="030F0702030302020204" pitchFamily="66" charset="0"/>
              </a:rPr>
              <a:t>programmer?</a:t>
            </a:r>
            <a:r>
              <a:rPr lang="en-US" sz="2200" dirty="0">
                <a:latin typeface="Comic Sans MS" panose="030F0702030302020204" pitchFamily="66" charset="0"/>
              </a:rPr>
              <a:t>)</a:t>
            </a:r>
          </a:p>
          <a:p>
            <a:pPr algn="l" rtl="0"/>
            <a:r>
              <a:rPr lang="en-US" dirty="0">
                <a:solidFill>
                  <a:srgbClr val="C00000"/>
                </a:solidFill>
                <a:latin typeface="Comic Sans MS" panose="030F0702030302020204" pitchFamily="66" charset="0"/>
              </a:rPr>
              <a:t>cache </a:t>
            </a:r>
            <a:r>
              <a:rPr lang="en-US" dirty="0">
                <a:latin typeface="Comic Sans MS" panose="030F0702030302020204" pitchFamily="66" charset="0"/>
                <a:sym typeface="Symbol" pitchFamily="18" charset="2"/>
              </a:rPr>
              <a:t></a:t>
            </a:r>
            <a:r>
              <a:rPr lang="en-US" dirty="0">
                <a:latin typeface="Comic Sans MS" panose="030F0702030302020204" pitchFamily="66" charset="0"/>
              </a:rPr>
              <a:t> </a:t>
            </a:r>
            <a:r>
              <a:rPr lang="en-US" dirty="0">
                <a:solidFill>
                  <a:srgbClr val="C00000"/>
                </a:solidFill>
                <a:latin typeface="Comic Sans MS" panose="030F0702030302020204" pitchFamily="66" charset="0"/>
              </a:rPr>
              <a:t>main memory</a:t>
            </a:r>
          </a:p>
          <a:p>
            <a:pPr lvl="1" algn="l" rtl="0"/>
            <a:r>
              <a:rPr lang="en-US" sz="2200" dirty="0">
                <a:latin typeface="Comic Sans MS" panose="030F0702030302020204" pitchFamily="66" charset="0"/>
              </a:rPr>
              <a:t>by the cache controller hardware</a:t>
            </a:r>
          </a:p>
          <a:p>
            <a:pPr algn="l" rtl="0"/>
            <a:r>
              <a:rPr lang="en-US" dirty="0">
                <a:solidFill>
                  <a:srgbClr val="C00000"/>
                </a:solidFill>
                <a:latin typeface="Comic Sans MS" panose="030F0702030302020204" pitchFamily="66" charset="0"/>
              </a:rPr>
              <a:t>main memory </a:t>
            </a:r>
            <a:r>
              <a:rPr lang="en-US" dirty="0">
                <a:latin typeface="Comic Sans MS" panose="030F0702030302020204" pitchFamily="66" charset="0"/>
                <a:sym typeface="Symbol" pitchFamily="18" charset="2"/>
              </a:rPr>
              <a:t></a:t>
            </a:r>
            <a:r>
              <a:rPr lang="en-US" dirty="0">
                <a:latin typeface="Comic Sans MS" panose="030F0702030302020204" pitchFamily="66" charset="0"/>
              </a:rPr>
              <a:t> </a:t>
            </a:r>
            <a:r>
              <a:rPr lang="en-US" dirty="0">
                <a:solidFill>
                  <a:srgbClr val="C00000"/>
                </a:solidFill>
                <a:latin typeface="Comic Sans MS" panose="030F0702030302020204" pitchFamily="66" charset="0"/>
              </a:rPr>
              <a:t>disks</a:t>
            </a:r>
          </a:p>
          <a:p>
            <a:pPr lvl="1" algn="l" rtl="0"/>
            <a:r>
              <a:rPr lang="en-US" sz="2200" dirty="0">
                <a:latin typeface="Comic Sans MS" panose="030F0702030302020204" pitchFamily="66" charset="0"/>
              </a:rPr>
              <a:t>by the operating system (</a:t>
            </a:r>
            <a:r>
              <a:rPr lang="en-US" sz="2200" dirty="0">
                <a:solidFill>
                  <a:srgbClr val="FF0000"/>
                </a:solidFill>
                <a:latin typeface="Comic Sans MS" panose="030F0702030302020204" pitchFamily="66" charset="0"/>
              </a:rPr>
              <a:t>virtual memory</a:t>
            </a:r>
            <a:r>
              <a:rPr lang="en-US" sz="2200" dirty="0">
                <a:latin typeface="Comic Sans MS" panose="030F0702030302020204" pitchFamily="66" charset="0"/>
              </a:rPr>
              <a:t>)</a:t>
            </a:r>
          </a:p>
          <a:p>
            <a:pPr lvl="1" algn="l" rtl="0"/>
            <a:r>
              <a:rPr lang="en-US" sz="2200" dirty="0" smtClean="0">
                <a:latin typeface="Comic Sans MS" panose="030F0702030302020204" pitchFamily="66" charset="0"/>
              </a:rPr>
              <a:t>by </a:t>
            </a:r>
            <a:r>
              <a:rPr lang="en-US" sz="2200" dirty="0">
                <a:latin typeface="Comic Sans MS" panose="030F0702030302020204" pitchFamily="66" charset="0"/>
              </a:rPr>
              <a:t>the programmer (</a:t>
            </a:r>
            <a:r>
              <a:rPr lang="en-US" sz="2200" dirty="0">
                <a:solidFill>
                  <a:srgbClr val="FF0000"/>
                </a:solidFill>
                <a:latin typeface="Comic Sans MS" panose="030F0702030302020204" pitchFamily="66" charset="0"/>
              </a:rPr>
              <a:t>files</a:t>
            </a:r>
            <a:r>
              <a:rPr lang="en-US" sz="2200" dirty="0">
                <a:latin typeface="Comic Sans MS" panose="030F0702030302020204" pitchFamily="66" charset="0"/>
              </a:rPr>
              <a:t>)</a:t>
            </a:r>
          </a:p>
        </p:txBody>
      </p:sp>
      <p:sp>
        <p:nvSpPr>
          <p:cNvPr id="2" name="Slide Number Placeholder 1"/>
          <p:cNvSpPr>
            <a:spLocks noGrp="1"/>
          </p:cNvSpPr>
          <p:nvPr>
            <p:ph type="sldNum" sz="quarter" idx="12"/>
          </p:nvPr>
        </p:nvSpPr>
        <p:spPr/>
        <p:txBody>
          <a:bodyPr/>
          <a:lstStyle/>
          <a:p>
            <a:fld id="{CB65DC77-F180-4F46-9AB4-E848A677D315}" type="slidenum">
              <a:rPr lang="ar-EG" smtClean="0"/>
              <a:t>22</a:t>
            </a:fld>
            <a:endParaRPr lang="ar-EG"/>
          </a:p>
        </p:txBody>
      </p:sp>
    </p:spTree>
    <p:extLst>
      <p:ext uri="{BB962C8B-B14F-4D97-AF65-F5344CB8AC3E}">
        <p14:creationId xmlns:p14="http://schemas.microsoft.com/office/powerpoint/2010/main" val="411568647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en-US" altLang="en-US" b="1" dirty="0" smtClean="0"/>
              <a:t>Cache Basics</a:t>
            </a:r>
          </a:p>
        </p:txBody>
      </p:sp>
      <p:sp>
        <p:nvSpPr>
          <p:cNvPr id="10244" name="Freeform 4"/>
          <p:cNvSpPr>
            <a:spLocks/>
          </p:cNvSpPr>
          <p:nvPr/>
        </p:nvSpPr>
        <p:spPr bwMode="auto">
          <a:xfrm>
            <a:off x="3602567" y="3630614"/>
            <a:ext cx="213784" cy="79375"/>
          </a:xfrm>
          <a:custGeom>
            <a:avLst/>
            <a:gdLst>
              <a:gd name="T0" fmla="*/ 2147483647 w 6"/>
              <a:gd name="T1" fmla="*/ 0 h 3"/>
              <a:gd name="T2" fmla="*/ 0 w 6"/>
              <a:gd name="T3" fmla="*/ 2147483647 h 3"/>
              <a:gd name="T4" fmla="*/ 2147483647 w 6"/>
              <a:gd name="T5" fmla="*/ 2147483647 h 3"/>
              <a:gd name="T6" fmla="*/ 2147483647 w 6"/>
              <a:gd name="T7" fmla="*/ 2147483647 h 3"/>
              <a:gd name="T8" fmla="*/ 2147483647 w 6"/>
              <a:gd name="T9" fmla="*/ 0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6" y="0"/>
                </a:moveTo>
                <a:lnTo>
                  <a:pt x="0" y="1"/>
                </a:lnTo>
                <a:lnTo>
                  <a:pt x="6" y="3"/>
                </a:lnTo>
                <a:lnTo>
                  <a:pt x="6" y="1"/>
                </a:lnTo>
                <a:lnTo>
                  <a:pt x="6" y="0"/>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5" name="Freeform 5"/>
          <p:cNvSpPr>
            <a:spLocks/>
          </p:cNvSpPr>
          <p:nvPr/>
        </p:nvSpPr>
        <p:spPr bwMode="auto">
          <a:xfrm>
            <a:off x="3602567" y="3630614"/>
            <a:ext cx="213784" cy="79375"/>
          </a:xfrm>
          <a:custGeom>
            <a:avLst/>
            <a:gdLst>
              <a:gd name="T0" fmla="*/ 2147483647 w 101"/>
              <a:gd name="T1" fmla="*/ 0 h 50"/>
              <a:gd name="T2" fmla="*/ 0 w 101"/>
              <a:gd name="T3" fmla="*/ 2147483647 h 50"/>
              <a:gd name="T4" fmla="*/ 2147483647 w 101"/>
              <a:gd name="T5" fmla="*/ 2147483647 h 50"/>
              <a:gd name="T6" fmla="*/ 2147483647 w 101"/>
              <a:gd name="T7" fmla="*/ 2147483647 h 50"/>
              <a:gd name="T8" fmla="*/ 2147483647 w 101"/>
              <a:gd name="T9" fmla="*/ 0 h 50"/>
              <a:gd name="T10" fmla="*/ 0 60000 65536"/>
              <a:gd name="T11" fmla="*/ 0 60000 65536"/>
              <a:gd name="T12" fmla="*/ 0 60000 65536"/>
              <a:gd name="T13" fmla="*/ 0 60000 65536"/>
              <a:gd name="T14" fmla="*/ 0 60000 65536"/>
              <a:gd name="T15" fmla="*/ 0 w 101"/>
              <a:gd name="T16" fmla="*/ 0 h 50"/>
              <a:gd name="T17" fmla="*/ 101 w 101"/>
              <a:gd name="T18" fmla="*/ 50 h 50"/>
            </a:gdLst>
            <a:ahLst/>
            <a:cxnLst>
              <a:cxn ang="T10">
                <a:pos x="T0" y="T1"/>
              </a:cxn>
              <a:cxn ang="T11">
                <a:pos x="T2" y="T3"/>
              </a:cxn>
              <a:cxn ang="T12">
                <a:pos x="T4" y="T5"/>
              </a:cxn>
              <a:cxn ang="T13">
                <a:pos x="T6" y="T7"/>
              </a:cxn>
              <a:cxn ang="T14">
                <a:pos x="T8" y="T9"/>
              </a:cxn>
            </a:cxnLst>
            <a:rect l="T15" t="T16" r="T17" b="T18"/>
            <a:pathLst>
              <a:path w="101" h="50">
                <a:moveTo>
                  <a:pt x="101" y="0"/>
                </a:moveTo>
                <a:lnTo>
                  <a:pt x="0" y="16"/>
                </a:lnTo>
                <a:lnTo>
                  <a:pt x="101" y="50"/>
                </a:lnTo>
                <a:lnTo>
                  <a:pt x="101" y="16"/>
                </a:lnTo>
                <a:lnTo>
                  <a:pt x="101" y="0"/>
                </a:lnTo>
                <a:close/>
              </a:path>
            </a:pathLst>
          </a:custGeom>
          <a:solidFill>
            <a:srgbClr val="000000"/>
          </a:solidFill>
          <a:ln w="0">
            <a:solidFill>
              <a:srgbClr val="000000"/>
            </a:solidFill>
            <a:prstDash val="solid"/>
            <a:round/>
            <a:headEnd/>
            <a:tailEnd/>
          </a:ln>
        </p:spPr>
        <p:txBody>
          <a:bodyPr/>
          <a:lstStyle/>
          <a:p>
            <a:endParaRPr lang="en-US"/>
          </a:p>
        </p:txBody>
      </p:sp>
      <p:sp>
        <p:nvSpPr>
          <p:cNvPr id="10246" name="Freeform 6"/>
          <p:cNvSpPr>
            <a:spLocks/>
          </p:cNvSpPr>
          <p:nvPr/>
        </p:nvSpPr>
        <p:spPr bwMode="auto">
          <a:xfrm>
            <a:off x="4917018" y="3630614"/>
            <a:ext cx="247649" cy="79375"/>
          </a:xfrm>
          <a:custGeom>
            <a:avLst/>
            <a:gdLst>
              <a:gd name="T0" fmla="*/ 0 w 7"/>
              <a:gd name="T1" fmla="*/ 2147483647 h 3"/>
              <a:gd name="T2" fmla="*/ 2147483647 w 7"/>
              <a:gd name="T3" fmla="*/ 2147483647 h 3"/>
              <a:gd name="T4" fmla="*/ 0 w 7"/>
              <a:gd name="T5" fmla="*/ 0 h 3"/>
              <a:gd name="T6" fmla="*/ 0 w 7"/>
              <a:gd name="T7" fmla="*/ 2147483647 h 3"/>
              <a:gd name="T8" fmla="*/ 0 w 7"/>
              <a:gd name="T9" fmla="*/ 2147483647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0" y="3"/>
                </a:moveTo>
                <a:lnTo>
                  <a:pt x="7" y="1"/>
                </a:lnTo>
                <a:lnTo>
                  <a:pt x="0" y="0"/>
                </a:lnTo>
                <a:lnTo>
                  <a:pt x="0" y="1"/>
                </a:lnTo>
                <a:lnTo>
                  <a:pt x="0" y="3"/>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7" name="Freeform 7"/>
          <p:cNvSpPr>
            <a:spLocks/>
          </p:cNvSpPr>
          <p:nvPr/>
        </p:nvSpPr>
        <p:spPr bwMode="auto">
          <a:xfrm>
            <a:off x="4917018" y="3630614"/>
            <a:ext cx="247649" cy="79375"/>
          </a:xfrm>
          <a:custGeom>
            <a:avLst/>
            <a:gdLst>
              <a:gd name="T0" fmla="*/ 0 w 117"/>
              <a:gd name="T1" fmla="*/ 2147483647 h 50"/>
              <a:gd name="T2" fmla="*/ 2147483647 w 117"/>
              <a:gd name="T3" fmla="*/ 2147483647 h 50"/>
              <a:gd name="T4" fmla="*/ 0 w 117"/>
              <a:gd name="T5" fmla="*/ 0 h 50"/>
              <a:gd name="T6" fmla="*/ 0 w 117"/>
              <a:gd name="T7" fmla="*/ 2147483647 h 50"/>
              <a:gd name="T8" fmla="*/ 0 w 117"/>
              <a:gd name="T9" fmla="*/ 2147483647 h 50"/>
              <a:gd name="T10" fmla="*/ 0 60000 65536"/>
              <a:gd name="T11" fmla="*/ 0 60000 65536"/>
              <a:gd name="T12" fmla="*/ 0 60000 65536"/>
              <a:gd name="T13" fmla="*/ 0 60000 65536"/>
              <a:gd name="T14" fmla="*/ 0 60000 65536"/>
              <a:gd name="T15" fmla="*/ 0 w 117"/>
              <a:gd name="T16" fmla="*/ 0 h 50"/>
              <a:gd name="T17" fmla="*/ 117 w 117"/>
              <a:gd name="T18" fmla="*/ 50 h 50"/>
            </a:gdLst>
            <a:ahLst/>
            <a:cxnLst>
              <a:cxn ang="T10">
                <a:pos x="T0" y="T1"/>
              </a:cxn>
              <a:cxn ang="T11">
                <a:pos x="T2" y="T3"/>
              </a:cxn>
              <a:cxn ang="T12">
                <a:pos x="T4" y="T5"/>
              </a:cxn>
              <a:cxn ang="T13">
                <a:pos x="T6" y="T7"/>
              </a:cxn>
              <a:cxn ang="T14">
                <a:pos x="T8" y="T9"/>
              </a:cxn>
            </a:cxnLst>
            <a:rect l="T15" t="T16" r="T17" b="T18"/>
            <a:pathLst>
              <a:path w="117" h="50">
                <a:moveTo>
                  <a:pt x="0" y="50"/>
                </a:moveTo>
                <a:lnTo>
                  <a:pt x="117" y="16"/>
                </a:lnTo>
                <a:lnTo>
                  <a:pt x="0" y="0"/>
                </a:lnTo>
                <a:lnTo>
                  <a:pt x="0" y="16"/>
                </a:lnTo>
                <a:lnTo>
                  <a:pt x="0" y="50"/>
                </a:lnTo>
                <a:close/>
              </a:path>
            </a:pathLst>
          </a:custGeom>
          <a:solidFill>
            <a:srgbClr val="000000"/>
          </a:solidFill>
          <a:ln w="0">
            <a:solidFill>
              <a:srgbClr val="000000"/>
            </a:solidFill>
            <a:prstDash val="solid"/>
            <a:round/>
            <a:headEnd/>
            <a:tailEnd/>
          </a:ln>
        </p:spPr>
        <p:txBody>
          <a:bodyPr/>
          <a:lstStyle/>
          <a:p>
            <a:endParaRPr lang="en-US"/>
          </a:p>
        </p:txBody>
      </p:sp>
      <p:sp>
        <p:nvSpPr>
          <p:cNvPr id="10248" name="Line 8"/>
          <p:cNvSpPr>
            <a:spLocks noChangeShapeType="1"/>
          </p:cNvSpPr>
          <p:nvPr/>
        </p:nvSpPr>
        <p:spPr bwMode="auto">
          <a:xfrm flipH="1">
            <a:off x="3850217" y="3656014"/>
            <a:ext cx="1066800" cy="1587"/>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 name="Freeform 9"/>
          <p:cNvSpPr>
            <a:spLocks/>
          </p:cNvSpPr>
          <p:nvPr/>
        </p:nvSpPr>
        <p:spPr bwMode="auto">
          <a:xfrm>
            <a:off x="6906684" y="3630614"/>
            <a:ext cx="211667" cy="79375"/>
          </a:xfrm>
          <a:custGeom>
            <a:avLst/>
            <a:gdLst>
              <a:gd name="T0" fmla="*/ 2147483647 w 6"/>
              <a:gd name="T1" fmla="*/ 0 h 3"/>
              <a:gd name="T2" fmla="*/ 0 w 6"/>
              <a:gd name="T3" fmla="*/ 2147483647 h 3"/>
              <a:gd name="T4" fmla="*/ 2147483647 w 6"/>
              <a:gd name="T5" fmla="*/ 2147483647 h 3"/>
              <a:gd name="T6" fmla="*/ 2147483647 w 6"/>
              <a:gd name="T7" fmla="*/ 2147483647 h 3"/>
              <a:gd name="T8" fmla="*/ 2147483647 w 6"/>
              <a:gd name="T9" fmla="*/ 0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6" y="0"/>
                </a:moveTo>
                <a:lnTo>
                  <a:pt x="0" y="1"/>
                </a:lnTo>
                <a:lnTo>
                  <a:pt x="6" y="3"/>
                </a:lnTo>
                <a:lnTo>
                  <a:pt x="6" y="1"/>
                </a:lnTo>
                <a:lnTo>
                  <a:pt x="6" y="0"/>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0" name="Freeform 10"/>
          <p:cNvSpPr>
            <a:spLocks/>
          </p:cNvSpPr>
          <p:nvPr/>
        </p:nvSpPr>
        <p:spPr bwMode="auto">
          <a:xfrm>
            <a:off x="6906684" y="3630614"/>
            <a:ext cx="211667" cy="79375"/>
          </a:xfrm>
          <a:custGeom>
            <a:avLst/>
            <a:gdLst>
              <a:gd name="T0" fmla="*/ 2147483647 w 100"/>
              <a:gd name="T1" fmla="*/ 0 h 50"/>
              <a:gd name="T2" fmla="*/ 0 w 100"/>
              <a:gd name="T3" fmla="*/ 2147483647 h 50"/>
              <a:gd name="T4" fmla="*/ 2147483647 w 100"/>
              <a:gd name="T5" fmla="*/ 2147483647 h 50"/>
              <a:gd name="T6" fmla="*/ 2147483647 w 100"/>
              <a:gd name="T7" fmla="*/ 2147483647 h 50"/>
              <a:gd name="T8" fmla="*/ 2147483647 w 100"/>
              <a:gd name="T9" fmla="*/ 0 h 50"/>
              <a:gd name="T10" fmla="*/ 0 60000 65536"/>
              <a:gd name="T11" fmla="*/ 0 60000 65536"/>
              <a:gd name="T12" fmla="*/ 0 60000 65536"/>
              <a:gd name="T13" fmla="*/ 0 60000 65536"/>
              <a:gd name="T14" fmla="*/ 0 60000 65536"/>
              <a:gd name="T15" fmla="*/ 0 w 100"/>
              <a:gd name="T16" fmla="*/ 0 h 50"/>
              <a:gd name="T17" fmla="*/ 100 w 100"/>
              <a:gd name="T18" fmla="*/ 50 h 50"/>
            </a:gdLst>
            <a:ahLst/>
            <a:cxnLst>
              <a:cxn ang="T10">
                <a:pos x="T0" y="T1"/>
              </a:cxn>
              <a:cxn ang="T11">
                <a:pos x="T2" y="T3"/>
              </a:cxn>
              <a:cxn ang="T12">
                <a:pos x="T4" y="T5"/>
              </a:cxn>
              <a:cxn ang="T13">
                <a:pos x="T6" y="T7"/>
              </a:cxn>
              <a:cxn ang="T14">
                <a:pos x="T8" y="T9"/>
              </a:cxn>
            </a:cxnLst>
            <a:rect l="T15" t="T16" r="T17" b="T18"/>
            <a:pathLst>
              <a:path w="100" h="50">
                <a:moveTo>
                  <a:pt x="100" y="0"/>
                </a:moveTo>
                <a:lnTo>
                  <a:pt x="0" y="16"/>
                </a:lnTo>
                <a:lnTo>
                  <a:pt x="100" y="50"/>
                </a:lnTo>
                <a:lnTo>
                  <a:pt x="100" y="16"/>
                </a:lnTo>
                <a:lnTo>
                  <a:pt x="100" y="0"/>
                </a:lnTo>
                <a:close/>
              </a:path>
            </a:pathLst>
          </a:custGeom>
          <a:solidFill>
            <a:srgbClr val="000000"/>
          </a:solidFill>
          <a:ln w="0">
            <a:solidFill>
              <a:srgbClr val="000000"/>
            </a:solidFill>
            <a:prstDash val="solid"/>
            <a:round/>
            <a:headEnd/>
            <a:tailEnd/>
          </a:ln>
        </p:spPr>
        <p:txBody>
          <a:bodyPr/>
          <a:lstStyle/>
          <a:p>
            <a:endParaRPr lang="en-US"/>
          </a:p>
        </p:txBody>
      </p:sp>
      <p:sp>
        <p:nvSpPr>
          <p:cNvPr id="10251" name="Freeform 11"/>
          <p:cNvSpPr>
            <a:spLocks/>
          </p:cNvSpPr>
          <p:nvPr/>
        </p:nvSpPr>
        <p:spPr bwMode="auto">
          <a:xfrm>
            <a:off x="8219018" y="3630614"/>
            <a:ext cx="213783" cy="79375"/>
          </a:xfrm>
          <a:custGeom>
            <a:avLst/>
            <a:gdLst>
              <a:gd name="T0" fmla="*/ 0 w 6"/>
              <a:gd name="T1" fmla="*/ 2147483647 h 3"/>
              <a:gd name="T2" fmla="*/ 2147483647 w 6"/>
              <a:gd name="T3" fmla="*/ 2147483647 h 3"/>
              <a:gd name="T4" fmla="*/ 0 w 6"/>
              <a:gd name="T5" fmla="*/ 0 h 3"/>
              <a:gd name="T6" fmla="*/ 0 w 6"/>
              <a:gd name="T7" fmla="*/ 2147483647 h 3"/>
              <a:gd name="T8" fmla="*/ 0 w 6"/>
              <a:gd name="T9" fmla="*/ 2147483647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3"/>
                </a:moveTo>
                <a:lnTo>
                  <a:pt x="6" y="1"/>
                </a:lnTo>
                <a:lnTo>
                  <a:pt x="0" y="0"/>
                </a:lnTo>
                <a:lnTo>
                  <a:pt x="0" y="1"/>
                </a:lnTo>
                <a:lnTo>
                  <a:pt x="0" y="3"/>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2" name="Freeform 12"/>
          <p:cNvSpPr>
            <a:spLocks/>
          </p:cNvSpPr>
          <p:nvPr/>
        </p:nvSpPr>
        <p:spPr bwMode="auto">
          <a:xfrm>
            <a:off x="8219018" y="3630614"/>
            <a:ext cx="213783" cy="79375"/>
          </a:xfrm>
          <a:custGeom>
            <a:avLst/>
            <a:gdLst>
              <a:gd name="T0" fmla="*/ 0 w 101"/>
              <a:gd name="T1" fmla="*/ 2147483647 h 50"/>
              <a:gd name="T2" fmla="*/ 2147483647 w 101"/>
              <a:gd name="T3" fmla="*/ 2147483647 h 50"/>
              <a:gd name="T4" fmla="*/ 0 w 101"/>
              <a:gd name="T5" fmla="*/ 0 h 50"/>
              <a:gd name="T6" fmla="*/ 0 w 101"/>
              <a:gd name="T7" fmla="*/ 2147483647 h 50"/>
              <a:gd name="T8" fmla="*/ 0 w 101"/>
              <a:gd name="T9" fmla="*/ 2147483647 h 50"/>
              <a:gd name="T10" fmla="*/ 0 60000 65536"/>
              <a:gd name="T11" fmla="*/ 0 60000 65536"/>
              <a:gd name="T12" fmla="*/ 0 60000 65536"/>
              <a:gd name="T13" fmla="*/ 0 60000 65536"/>
              <a:gd name="T14" fmla="*/ 0 60000 65536"/>
              <a:gd name="T15" fmla="*/ 0 w 101"/>
              <a:gd name="T16" fmla="*/ 0 h 50"/>
              <a:gd name="T17" fmla="*/ 101 w 101"/>
              <a:gd name="T18" fmla="*/ 50 h 50"/>
            </a:gdLst>
            <a:ahLst/>
            <a:cxnLst>
              <a:cxn ang="T10">
                <a:pos x="T0" y="T1"/>
              </a:cxn>
              <a:cxn ang="T11">
                <a:pos x="T2" y="T3"/>
              </a:cxn>
              <a:cxn ang="T12">
                <a:pos x="T4" y="T5"/>
              </a:cxn>
              <a:cxn ang="T13">
                <a:pos x="T6" y="T7"/>
              </a:cxn>
              <a:cxn ang="T14">
                <a:pos x="T8" y="T9"/>
              </a:cxn>
            </a:cxnLst>
            <a:rect l="T15" t="T16" r="T17" b="T18"/>
            <a:pathLst>
              <a:path w="101" h="50">
                <a:moveTo>
                  <a:pt x="0" y="50"/>
                </a:moveTo>
                <a:lnTo>
                  <a:pt x="101" y="16"/>
                </a:lnTo>
                <a:lnTo>
                  <a:pt x="0" y="0"/>
                </a:lnTo>
                <a:lnTo>
                  <a:pt x="0" y="16"/>
                </a:lnTo>
                <a:lnTo>
                  <a:pt x="0" y="50"/>
                </a:lnTo>
                <a:close/>
              </a:path>
            </a:pathLst>
          </a:custGeom>
          <a:solidFill>
            <a:srgbClr val="000000"/>
          </a:solidFill>
          <a:ln w="0">
            <a:solidFill>
              <a:srgbClr val="000000"/>
            </a:solidFill>
            <a:prstDash val="solid"/>
            <a:round/>
            <a:headEnd/>
            <a:tailEnd/>
          </a:ln>
        </p:spPr>
        <p:txBody>
          <a:bodyPr/>
          <a:lstStyle/>
          <a:p>
            <a:endParaRPr lang="en-US"/>
          </a:p>
        </p:txBody>
      </p:sp>
      <p:sp>
        <p:nvSpPr>
          <p:cNvPr id="10253" name="Line 13"/>
          <p:cNvSpPr>
            <a:spLocks noChangeShapeType="1"/>
          </p:cNvSpPr>
          <p:nvPr/>
        </p:nvSpPr>
        <p:spPr bwMode="auto">
          <a:xfrm flipH="1">
            <a:off x="7118351" y="3656014"/>
            <a:ext cx="1066800" cy="1587"/>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5" name="Rectangle 15"/>
          <p:cNvSpPr>
            <a:spLocks noChangeArrowheads="1"/>
          </p:cNvSpPr>
          <p:nvPr/>
        </p:nvSpPr>
        <p:spPr bwMode="auto">
          <a:xfrm>
            <a:off x="1684867" y="2538414"/>
            <a:ext cx="1881717" cy="2263775"/>
          </a:xfrm>
          <a:prstGeom prst="rect">
            <a:avLst/>
          </a:prstGeom>
          <a:solidFill>
            <a:schemeClr val="accent1">
              <a:lumMod val="40000"/>
              <a:lumOff val="60000"/>
            </a:schemeClr>
          </a:solidFill>
          <a:ln w="26988">
            <a:solidFill>
              <a:schemeClr val="tx1"/>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0258" name="Rectangle 18"/>
          <p:cNvSpPr>
            <a:spLocks noChangeArrowheads="1"/>
          </p:cNvSpPr>
          <p:nvPr/>
        </p:nvSpPr>
        <p:spPr bwMode="auto">
          <a:xfrm>
            <a:off x="2092273" y="3497264"/>
            <a:ext cx="109966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900" dirty="0">
                <a:solidFill>
                  <a:srgbClr val="000000"/>
                </a:solidFill>
                <a:latin typeface="Nimbus Roman No9 L" charset="0"/>
              </a:rPr>
              <a:t>Processor</a:t>
            </a:r>
            <a:endParaRPr lang="en-CA" altLang="en-US" sz="2400" dirty="0"/>
          </a:p>
        </p:txBody>
      </p:sp>
      <p:sp>
        <p:nvSpPr>
          <p:cNvPr id="10259" name="Rectangle 19"/>
          <p:cNvSpPr>
            <a:spLocks noChangeArrowheads="1"/>
          </p:cNvSpPr>
          <p:nvPr/>
        </p:nvSpPr>
        <p:spPr bwMode="auto">
          <a:xfrm>
            <a:off x="5200651" y="3044826"/>
            <a:ext cx="1634067" cy="1223963"/>
          </a:xfrm>
          <a:prstGeom prst="rect">
            <a:avLst/>
          </a:prstGeom>
          <a:solidFill>
            <a:schemeClr val="accent1">
              <a:lumMod val="40000"/>
              <a:lumOff val="60000"/>
            </a:schemeClr>
          </a:solidFill>
          <a:ln w="26988">
            <a:solidFill>
              <a:schemeClr val="tx1"/>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0260" name="Rectangle 20"/>
          <p:cNvSpPr>
            <a:spLocks noChangeArrowheads="1"/>
          </p:cNvSpPr>
          <p:nvPr/>
        </p:nvSpPr>
        <p:spPr bwMode="auto">
          <a:xfrm>
            <a:off x="8468785" y="2538414"/>
            <a:ext cx="1881716" cy="2263775"/>
          </a:xfrm>
          <a:prstGeom prst="rect">
            <a:avLst/>
          </a:prstGeom>
          <a:solidFill>
            <a:schemeClr val="accent1">
              <a:lumMod val="40000"/>
              <a:lumOff val="60000"/>
            </a:schemeClr>
          </a:solidFill>
          <a:ln w="26988">
            <a:solidFill>
              <a:schemeClr val="tx1"/>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0261" name="Text Box 21"/>
          <p:cNvSpPr txBox="1">
            <a:spLocks noChangeArrowheads="1"/>
          </p:cNvSpPr>
          <p:nvPr/>
        </p:nvSpPr>
        <p:spPr bwMode="auto">
          <a:xfrm>
            <a:off x="1028700" y="4980038"/>
            <a:ext cx="10515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l" rtl="0">
              <a:buFontTx/>
              <a:buChar char="•"/>
            </a:pPr>
            <a:r>
              <a:rPr lang="en-US" altLang="en-US" sz="2400" i="1" dirty="0">
                <a:solidFill>
                  <a:srgbClr val="FF0000"/>
                </a:solidFill>
                <a:latin typeface="Comic Sans MS" panose="030F0702030302020204" pitchFamily="66" charset="0"/>
              </a:rPr>
              <a:t>Processor</a:t>
            </a:r>
            <a:r>
              <a:rPr lang="en-US" altLang="en-US" sz="2400" i="1" dirty="0">
                <a:latin typeface="Comic Sans MS" panose="030F0702030302020204" pitchFamily="66" charset="0"/>
              </a:rPr>
              <a:t> issues a </a:t>
            </a:r>
            <a:r>
              <a:rPr lang="en-US" altLang="en-US" sz="2400" i="1" dirty="0">
                <a:solidFill>
                  <a:srgbClr val="FF0000"/>
                </a:solidFill>
                <a:latin typeface="Comic Sans MS" panose="030F0702030302020204" pitchFamily="66" charset="0"/>
              </a:rPr>
              <a:t>Read </a:t>
            </a:r>
            <a:r>
              <a:rPr lang="en-US" altLang="en-US" sz="2400" i="1" dirty="0">
                <a:latin typeface="Comic Sans MS" panose="030F0702030302020204" pitchFamily="66" charset="0"/>
              </a:rPr>
              <a:t>request, a </a:t>
            </a:r>
            <a:r>
              <a:rPr lang="en-US" altLang="en-US" sz="2400" i="1" dirty="0">
                <a:solidFill>
                  <a:srgbClr val="FF0000"/>
                </a:solidFill>
                <a:latin typeface="Comic Sans MS" panose="030F0702030302020204" pitchFamily="66" charset="0"/>
              </a:rPr>
              <a:t>block</a:t>
            </a:r>
            <a:r>
              <a:rPr lang="en-US" altLang="en-US" sz="2400" i="1" dirty="0">
                <a:latin typeface="Comic Sans MS" panose="030F0702030302020204" pitchFamily="66" charset="0"/>
              </a:rPr>
              <a:t> of words is transferred from the </a:t>
            </a:r>
            <a:r>
              <a:rPr lang="en-US" altLang="en-US" sz="2400" i="1" dirty="0">
                <a:solidFill>
                  <a:srgbClr val="FF0000"/>
                </a:solidFill>
                <a:latin typeface="Comic Sans MS" panose="030F0702030302020204" pitchFamily="66" charset="0"/>
              </a:rPr>
              <a:t>main </a:t>
            </a:r>
            <a:r>
              <a:rPr lang="en-US" altLang="en-US" sz="2400" i="1" dirty="0" smtClean="0">
                <a:solidFill>
                  <a:srgbClr val="FF0000"/>
                </a:solidFill>
                <a:latin typeface="Comic Sans MS" panose="030F0702030302020204" pitchFamily="66" charset="0"/>
              </a:rPr>
              <a:t>memory </a:t>
            </a:r>
            <a:r>
              <a:rPr lang="en-US" altLang="en-US" sz="2400" i="1" dirty="0" smtClean="0">
                <a:latin typeface="Comic Sans MS" panose="030F0702030302020204" pitchFamily="66" charset="0"/>
              </a:rPr>
              <a:t>to </a:t>
            </a:r>
            <a:r>
              <a:rPr lang="en-US" altLang="en-US" sz="2400" i="1" dirty="0">
                <a:latin typeface="Comic Sans MS" panose="030F0702030302020204" pitchFamily="66" charset="0"/>
              </a:rPr>
              <a:t>the </a:t>
            </a:r>
            <a:r>
              <a:rPr lang="en-US" altLang="en-US" sz="2400" i="1" dirty="0">
                <a:solidFill>
                  <a:srgbClr val="FF0000"/>
                </a:solidFill>
                <a:latin typeface="Comic Sans MS" panose="030F0702030302020204" pitchFamily="66" charset="0"/>
              </a:rPr>
              <a:t>cache</a:t>
            </a:r>
            <a:r>
              <a:rPr lang="en-US" altLang="en-US" sz="2400" i="1" dirty="0">
                <a:latin typeface="Comic Sans MS" panose="030F0702030302020204" pitchFamily="66" charset="0"/>
              </a:rPr>
              <a:t>, one word at a time</a:t>
            </a:r>
            <a:r>
              <a:rPr lang="en-US" altLang="en-US" sz="2400" i="1" dirty="0" smtClean="0">
                <a:latin typeface="Comic Sans MS" panose="030F0702030302020204" pitchFamily="66" charset="0"/>
              </a:rPr>
              <a:t>.</a:t>
            </a:r>
            <a:endParaRPr lang="en-US" altLang="en-US" sz="2400" i="1" dirty="0">
              <a:latin typeface="Comic Sans MS" panose="030F0702030302020204" pitchFamily="66" charset="0"/>
            </a:endParaRPr>
          </a:p>
        </p:txBody>
      </p:sp>
      <p:sp>
        <p:nvSpPr>
          <p:cNvPr id="22" name="Rectangle 14"/>
          <p:cNvSpPr>
            <a:spLocks noChangeArrowheads="1"/>
          </p:cNvSpPr>
          <p:nvPr/>
        </p:nvSpPr>
        <p:spPr bwMode="auto">
          <a:xfrm>
            <a:off x="5719277" y="3497264"/>
            <a:ext cx="70692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900" dirty="0">
                <a:solidFill>
                  <a:srgbClr val="000000"/>
                </a:solidFill>
                <a:latin typeface="Nimbus Roman No9 L" charset="0"/>
              </a:rPr>
              <a:t>Cache</a:t>
            </a:r>
            <a:endParaRPr lang="en-CA" altLang="en-US" sz="2400" dirty="0"/>
          </a:p>
        </p:txBody>
      </p:sp>
      <p:sp>
        <p:nvSpPr>
          <p:cNvPr id="23" name="Rectangle 16"/>
          <p:cNvSpPr>
            <a:spLocks noChangeArrowheads="1"/>
          </p:cNvSpPr>
          <p:nvPr/>
        </p:nvSpPr>
        <p:spPr bwMode="auto">
          <a:xfrm>
            <a:off x="9142574" y="3336926"/>
            <a:ext cx="53059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900" dirty="0">
                <a:solidFill>
                  <a:srgbClr val="000000"/>
                </a:solidFill>
                <a:latin typeface="Nimbus Roman No9 L" charset="0"/>
              </a:rPr>
              <a:t>Main</a:t>
            </a:r>
            <a:endParaRPr lang="en-CA" altLang="en-US" sz="2400" dirty="0"/>
          </a:p>
        </p:txBody>
      </p:sp>
      <p:sp>
        <p:nvSpPr>
          <p:cNvPr id="24" name="Rectangle 17"/>
          <p:cNvSpPr>
            <a:spLocks noChangeArrowheads="1"/>
          </p:cNvSpPr>
          <p:nvPr/>
        </p:nvSpPr>
        <p:spPr bwMode="auto">
          <a:xfrm>
            <a:off x="9005813" y="3630614"/>
            <a:ext cx="88325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900">
                <a:solidFill>
                  <a:srgbClr val="000000"/>
                </a:solidFill>
                <a:latin typeface="Nimbus Roman No9 L" charset="0"/>
              </a:rPr>
              <a:t>memory</a:t>
            </a:r>
            <a:endParaRPr lang="en-CA" altLang="en-US" sz="2400"/>
          </a:p>
        </p:txBody>
      </p:sp>
      <p:sp>
        <p:nvSpPr>
          <p:cNvPr id="2" name="Slide Number Placeholder 1"/>
          <p:cNvSpPr>
            <a:spLocks noGrp="1"/>
          </p:cNvSpPr>
          <p:nvPr>
            <p:ph type="sldNum" sz="quarter" idx="12"/>
          </p:nvPr>
        </p:nvSpPr>
        <p:spPr/>
        <p:txBody>
          <a:bodyPr/>
          <a:lstStyle/>
          <a:p>
            <a:fld id="{CB65DC77-F180-4F46-9AB4-E848A677D315}" type="slidenum">
              <a:rPr lang="ar-EG" smtClean="0"/>
              <a:t>23</a:t>
            </a:fld>
            <a:endParaRPr lang="ar-EG"/>
          </a:p>
        </p:txBody>
      </p:sp>
    </p:spTree>
    <p:extLst>
      <p:ext uri="{BB962C8B-B14F-4D97-AF65-F5344CB8AC3E}">
        <p14:creationId xmlns:p14="http://schemas.microsoft.com/office/powerpoint/2010/main" val="24981595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Cache </a:t>
            </a:r>
            <a:r>
              <a:rPr lang="en-US" altLang="en-US" b="1" dirty="0" smtClean="0"/>
              <a:t>Basics (cont.)</a:t>
            </a:r>
            <a:endParaRPr lang="en-US" dirty="0"/>
          </a:p>
        </p:txBody>
      </p:sp>
      <p:sp>
        <p:nvSpPr>
          <p:cNvPr id="3" name="Slide Number Placeholder 2"/>
          <p:cNvSpPr>
            <a:spLocks noGrp="1"/>
          </p:cNvSpPr>
          <p:nvPr>
            <p:ph type="sldNum" sz="quarter" idx="12"/>
          </p:nvPr>
        </p:nvSpPr>
        <p:spPr/>
        <p:txBody>
          <a:bodyPr/>
          <a:lstStyle/>
          <a:p>
            <a:fld id="{CB65DC77-F180-4F46-9AB4-E848A677D315}" type="slidenum">
              <a:rPr lang="ar-EG" smtClean="0"/>
              <a:t>24</a:t>
            </a:fld>
            <a:endParaRPr lang="ar-EG"/>
          </a:p>
        </p:txBody>
      </p:sp>
      <p:sp>
        <p:nvSpPr>
          <p:cNvPr id="4" name="Rectangle 3"/>
          <p:cNvSpPr/>
          <p:nvPr/>
        </p:nvSpPr>
        <p:spPr>
          <a:xfrm>
            <a:off x="1270000" y="2621340"/>
            <a:ext cx="9588500" cy="2123658"/>
          </a:xfrm>
          <a:prstGeom prst="rect">
            <a:avLst/>
          </a:prstGeom>
        </p:spPr>
        <p:txBody>
          <a:bodyPr wrap="square">
            <a:spAutoFit/>
          </a:bodyPr>
          <a:lstStyle/>
          <a:p>
            <a:pPr algn="just" rtl="0">
              <a:buFontTx/>
              <a:buChar char="•"/>
            </a:pPr>
            <a:r>
              <a:rPr lang="en-US" altLang="en-US" sz="2200" dirty="0" smtClean="0">
                <a:latin typeface="Comic Sans MS" panose="030F0702030302020204" pitchFamily="66" charset="0"/>
              </a:rPr>
              <a:t>Which </a:t>
            </a:r>
            <a:r>
              <a:rPr lang="en-US" altLang="en-US" sz="2200" dirty="0">
                <a:latin typeface="Comic Sans MS" panose="030F0702030302020204" pitchFamily="66" charset="0"/>
              </a:rPr>
              <a:t>blocks in the </a:t>
            </a:r>
            <a:r>
              <a:rPr lang="en-US" altLang="en-US" sz="2200" dirty="0">
                <a:solidFill>
                  <a:srgbClr val="FF0000"/>
                </a:solidFill>
                <a:latin typeface="Comic Sans MS" panose="030F0702030302020204" pitchFamily="66" charset="0"/>
              </a:rPr>
              <a:t>main memory </a:t>
            </a:r>
            <a:r>
              <a:rPr lang="en-US" altLang="en-US" sz="2200" dirty="0">
                <a:latin typeface="Comic Sans MS" panose="030F0702030302020204" pitchFamily="66" charset="0"/>
              </a:rPr>
              <a:t>are in the </a:t>
            </a:r>
            <a:r>
              <a:rPr lang="en-US" altLang="en-US" sz="2200" dirty="0">
                <a:solidFill>
                  <a:srgbClr val="FF0000"/>
                </a:solidFill>
                <a:latin typeface="Comic Sans MS" panose="030F0702030302020204" pitchFamily="66" charset="0"/>
              </a:rPr>
              <a:t>cache</a:t>
            </a:r>
            <a:r>
              <a:rPr lang="en-US" altLang="en-US" sz="2200" dirty="0">
                <a:latin typeface="Comic Sans MS" panose="030F0702030302020204" pitchFamily="66" charset="0"/>
              </a:rPr>
              <a:t> is determined by a “</a:t>
            </a:r>
            <a:r>
              <a:rPr lang="en-US" altLang="en-US" sz="2200" dirty="0">
                <a:solidFill>
                  <a:srgbClr val="C00000"/>
                </a:solidFill>
                <a:latin typeface="Comic Sans MS" panose="030F0702030302020204" pitchFamily="66" charset="0"/>
              </a:rPr>
              <a:t>mapping function</a:t>
            </a:r>
            <a:r>
              <a:rPr lang="en-US" altLang="en-US" sz="2200" dirty="0" smtClean="0">
                <a:latin typeface="Comic Sans MS" panose="030F0702030302020204" pitchFamily="66" charset="0"/>
              </a:rPr>
              <a:t>”</a:t>
            </a:r>
          </a:p>
          <a:p>
            <a:pPr algn="just" rtl="0">
              <a:buFontTx/>
              <a:buChar char="•"/>
            </a:pPr>
            <a:endParaRPr lang="en-US" altLang="en-US" sz="2200" dirty="0">
              <a:latin typeface="Comic Sans MS" panose="030F0702030302020204" pitchFamily="66" charset="0"/>
            </a:endParaRPr>
          </a:p>
          <a:p>
            <a:pPr algn="just" rtl="0">
              <a:buFontTx/>
              <a:buChar char="•"/>
            </a:pPr>
            <a:r>
              <a:rPr lang="en-US" altLang="en-US" sz="2200" dirty="0">
                <a:latin typeface="Comic Sans MS" panose="030F0702030302020204" pitchFamily="66" charset="0"/>
              </a:rPr>
              <a:t>When the </a:t>
            </a:r>
            <a:r>
              <a:rPr lang="en-US" altLang="en-US" sz="2200" dirty="0">
                <a:solidFill>
                  <a:srgbClr val="FF0000"/>
                </a:solidFill>
                <a:latin typeface="Comic Sans MS" panose="030F0702030302020204" pitchFamily="66" charset="0"/>
              </a:rPr>
              <a:t>cache</a:t>
            </a:r>
            <a:r>
              <a:rPr lang="en-US" altLang="en-US" sz="2200" dirty="0">
                <a:latin typeface="Comic Sans MS" panose="030F0702030302020204" pitchFamily="66" charset="0"/>
              </a:rPr>
              <a:t> is full, and a </a:t>
            </a:r>
            <a:r>
              <a:rPr lang="en-US" altLang="en-US" sz="2200" dirty="0">
                <a:solidFill>
                  <a:srgbClr val="FF0000"/>
                </a:solidFill>
                <a:latin typeface="Comic Sans MS" panose="030F0702030302020204" pitchFamily="66" charset="0"/>
              </a:rPr>
              <a:t>block</a:t>
            </a:r>
            <a:r>
              <a:rPr lang="en-US" altLang="en-US" sz="2200" dirty="0">
                <a:latin typeface="Comic Sans MS" panose="030F0702030302020204" pitchFamily="66" charset="0"/>
              </a:rPr>
              <a:t> of words needs to be transferred from the </a:t>
            </a:r>
            <a:r>
              <a:rPr lang="en-US" altLang="en-US" sz="2200" dirty="0">
                <a:solidFill>
                  <a:srgbClr val="FF0000"/>
                </a:solidFill>
                <a:latin typeface="Comic Sans MS" panose="030F0702030302020204" pitchFamily="66" charset="0"/>
              </a:rPr>
              <a:t>main </a:t>
            </a:r>
            <a:r>
              <a:rPr lang="en-US" altLang="en-US" sz="2200" dirty="0" smtClean="0">
                <a:solidFill>
                  <a:srgbClr val="FF0000"/>
                </a:solidFill>
                <a:latin typeface="Comic Sans MS" panose="030F0702030302020204" pitchFamily="66" charset="0"/>
              </a:rPr>
              <a:t>memory</a:t>
            </a:r>
            <a:r>
              <a:rPr lang="en-US" altLang="en-US" sz="2200" dirty="0">
                <a:latin typeface="Comic Sans MS" panose="030F0702030302020204" pitchFamily="66" charset="0"/>
              </a:rPr>
              <a:t>, </a:t>
            </a:r>
            <a:r>
              <a:rPr lang="en-US" altLang="en-US" sz="2200" dirty="0" smtClean="0">
                <a:latin typeface="Comic Sans MS" panose="030F0702030302020204" pitchFamily="66" charset="0"/>
              </a:rPr>
              <a:t>another </a:t>
            </a:r>
            <a:r>
              <a:rPr lang="en-US" altLang="en-US" sz="2200" dirty="0" smtClean="0">
                <a:solidFill>
                  <a:srgbClr val="FF0000"/>
                </a:solidFill>
                <a:latin typeface="Comic Sans MS" panose="030F0702030302020204" pitchFamily="66" charset="0"/>
              </a:rPr>
              <a:t>block</a:t>
            </a:r>
            <a:r>
              <a:rPr lang="en-US" altLang="en-US" sz="2200" dirty="0" smtClean="0">
                <a:latin typeface="Comic Sans MS" panose="030F0702030302020204" pitchFamily="66" charset="0"/>
              </a:rPr>
              <a:t> </a:t>
            </a:r>
            <a:r>
              <a:rPr lang="en-US" altLang="en-US" sz="2200" dirty="0">
                <a:latin typeface="Comic Sans MS" panose="030F0702030302020204" pitchFamily="66" charset="0"/>
              </a:rPr>
              <a:t>of words in the </a:t>
            </a:r>
            <a:r>
              <a:rPr lang="en-US" altLang="en-US" sz="2200" dirty="0">
                <a:solidFill>
                  <a:srgbClr val="FF0000"/>
                </a:solidFill>
                <a:latin typeface="Comic Sans MS" panose="030F0702030302020204" pitchFamily="66" charset="0"/>
              </a:rPr>
              <a:t>cache</a:t>
            </a:r>
            <a:r>
              <a:rPr lang="en-US" altLang="en-US" sz="2200" dirty="0">
                <a:latin typeface="Comic Sans MS" panose="030F0702030302020204" pitchFamily="66" charset="0"/>
              </a:rPr>
              <a:t> must be replaced. This is determined by a </a:t>
            </a:r>
            <a:r>
              <a:rPr lang="en-US" altLang="en-US" sz="2200" dirty="0" smtClean="0">
                <a:latin typeface="Comic Sans MS" panose="030F0702030302020204" pitchFamily="66" charset="0"/>
              </a:rPr>
              <a:t>“</a:t>
            </a:r>
            <a:r>
              <a:rPr lang="en-US" altLang="en-US" sz="2200" dirty="0">
                <a:solidFill>
                  <a:srgbClr val="C00000"/>
                </a:solidFill>
                <a:latin typeface="Comic Sans MS" panose="030F0702030302020204" pitchFamily="66" charset="0"/>
              </a:rPr>
              <a:t>replacement algorithm</a:t>
            </a:r>
            <a:r>
              <a:rPr lang="en-US" altLang="en-US" sz="2200" dirty="0">
                <a:latin typeface="Comic Sans MS" panose="030F0702030302020204" pitchFamily="66" charset="0"/>
              </a:rPr>
              <a:t>”. </a:t>
            </a:r>
          </a:p>
        </p:txBody>
      </p:sp>
    </p:spTree>
    <p:extLst>
      <p:ext uri="{BB962C8B-B14F-4D97-AF65-F5344CB8AC3E}">
        <p14:creationId xmlns:p14="http://schemas.microsoft.com/office/powerpoint/2010/main" val="23422232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altLang="en-US" b="1" dirty="0" smtClean="0"/>
              <a:t>Mapping functions</a:t>
            </a:r>
          </a:p>
        </p:txBody>
      </p:sp>
      <p:sp>
        <p:nvSpPr>
          <p:cNvPr id="13316" name="Rectangle 3"/>
          <p:cNvSpPr>
            <a:spLocks noGrp="1" noChangeArrowheads="1"/>
          </p:cNvSpPr>
          <p:nvPr>
            <p:ph type="body" idx="1"/>
          </p:nvPr>
        </p:nvSpPr>
        <p:spPr>
          <a:xfrm>
            <a:off x="1295401" y="2506132"/>
            <a:ext cx="9601196" cy="3767668"/>
          </a:xfrm>
        </p:spPr>
        <p:txBody>
          <a:bodyPr>
            <a:noAutofit/>
          </a:bodyPr>
          <a:lstStyle/>
          <a:p>
            <a:pPr algn="l" rtl="0"/>
            <a:r>
              <a:rPr lang="en-US" altLang="en-US" sz="2200" dirty="0" smtClean="0">
                <a:solidFill>
                  <a:schemeClr val="tx1"/>
                </a:solidFill>
                <a:latin typeface="Comic Sans MS" panose="030F0702030302020204" pitchFamily="66" charset="0"/>
              </a:rPr>
              <a:t>Mapping functions determine how memory </a:t>
            </a:r>
            <a:r>
              <a:rPr lang="en-US" altLang="en-US" sz="2200" dirty="0" smtClean="0">
                <a:solidFill>
                  <a:srgbClr val="FF0000"/>
                </a:solidFill>
                <a:latin typeface="Comic Sans MS" panose="030F0702030302020204" pitchFamily="66" charset="0"/>
              </a:rPr>
              <a:t>blocks</a:t>
            </a:r>
            <a:r>
              <a:rPr lang="en-US" altLang="en-US" sz="2200" dirty="0" smtClean="0">
                <a:solidFill>
                  <a:schemeClr val="tx1"/>
                </a:solidFill>
                <a:latin typeface="Comic Sans MS" panose="030F0702030302020204" pitchFamily="66" charset="0"/>
              </a:rPr>
              <a:t> are placed in the </a:t>
            </a:r>
            <a:r>
              <a:rPr lang="en-US" altLang="en-US" sz="2200" dirty="0" smtClean="0">
                <a:solidFill>
                  <a:srgbClr val="FF0000"/>
                </a:solidFill>
                <a:latin typeface="Comic Sans MS" panose="030F0702030302020204" pitchFamily="66" charset="0"/>
              </a:rPr>
              <a:t>cache</a:t>
            </a:r>
            <a:r>
              <a:rPr lang="en-US" altLang="en-US" sz="2200" dirty="0" smtClean="0">
                <a:solidFill>
                  <a:schemeClr val="tx1"/>
                </a:solidFill>
                <a:latin typeface="Comic Sans MS" panose="030F0702030302020204" pitchFamily="66" charset="0"/>
              </a:rPr>
              <a:t>.</a:t>
            </a:r>
          </a:p>
          <a:p>
            <a:pPr algn="l" rtl="0"/>
            <a:r>
              <a:rPr lang="en-US" altLang="en-US" sz="2200" dirty="0" smtClean="0">
                <a:solidFill>
                  <a:srgbClr val="C00000"/>
                </a:solidFill>
                <a:latin typeface="Comic Sans MS" panose="030F0702030302020204" pitchFamily="66" charset="0"/>
              </a:rPr>
              <a:t>A simple processor example:</a:t>
            </a:r>
          </a:p>
          <a:p>
            <a:pPr lvl="1" algn="l" rtl="0"/>
            <a:r>
              <a:rPr lang="en-US" altLang="en-US" dirty="0" smtClean="0">
                <a:solidFill>
                  <a:srgbClr val="FF0000"/>
                </a:solidFill>
                <a:latin typeface="Comic Sans MS" panose="030F0702030302020204" pitchFamily="66" charset="0"/>
              </a:rPr>
              <a:t>Cache </a:t>
            </a:r>
            <a:r>
              <a:rPr lang="en-US" altLang="en-US" dirty="0" smtClean="0">
                <a:solidFill>
                  <a:schemeClr val="tx1"/>
                </a:solidFill>
                <a:latin typeface="Comic Sans MS" panose="030F0702030302020204" pitchFamily="66" charset="0"/>
              </a:rPr>
              <a:t>consisting of 128 blocks of 16 </a:t>
            </a:r>
            <a:r>
              <a:rPr lang="en-US" altLang="en-US" dirty="0" smtClean="0">
                <a:solidFill>
                  <a:srgbClr val="FF0000"/>
                </a:solidFill>
                <a:latin typeface="Comic Sans MS" panose="030F0702030302020204" pitchFamily="66" charset="0"/>
              </a:rPr>
              <a:t>words </a:t>
            </a:r>
            <a:r>
              <a:rPr lang="en-US" altLang="en-US" dirty="0" smtClean="0">
                <a:solidFill>
                  <a:schemeClr val="tx1"/>
                </a:solidFill>
                <a:latin typeface="Comic Sans MS" panose="030F0702030302020204" pitchFamily="66" charset="0"/>
              </a:rPr>
              <a:t>each.</a:t>
            </a:r>
          </a:p>
          <a:p>
            <a:pPr lvl="1" algn="l" rtl="0"/>
            <a:r>
              <a:rPr lang="en-US" altLang="en-US" dirty="0" smtClean="0">
                <a:solidFill>
                  <a:schemeClr val="tx1"/>
                </a:solidFill>
                <a:latin typeface="Comic Sans MS" panose="030F0702030302020204" pitchFamily="66" charset="0"/>
              </a:rPr>
              <a:t>Total size of </a:t>
            </a:r>
            <a:r>
              <a:rPr lang="en-US" altLang="en-US" dirty="0" smtClean="0">
                <a:solidFill>
                  <a:srgbClr val="FF0000"/>
                </a:solidFill>
                <a:latin typeface="Comic Sans MS" panose="030F0702030302020204" pitchFamily="66" charset="0"/>
              </a:rPr>
              <a:t>cache</a:t>
            </a:r>
            <a:r>
              <a:rPr lang="en-US" altLang="en-US" dirty="0" smtClean="0">
                <a:solidFill>
                  <a:schemeClr val="tx1"/>
                </a:solidFill>
                <a:latin typeface="Comic Sans MS" panose="030F0702030302020204" pitchFamily="66" charset="0"/>
              </a:rPr>
              <a:t> is 2048 (2K) </a:t>
            </a:r>
            <a:r>
              <a:rPr lang="en-US" altLang="en-US" dirty="0" smtClean="0">
                <a:solidFill>
                  <a:srgbClr val="FF0000"/>
                </a:solidFill>
                <a:latin typeface="Comic Sans MS" panose="030F0702030302020204" pitchFamily="66" charset="0"/>
              </a:rPr>
              <a:t>words</a:t>
            </a:r>
            <a:r>
              <a:rPr lang="en-US" altLang="en-US" dirty="0" smtClean="0">
                <a:solidFill>
                  <a:schemeClr val="tx1"/>
                </a:solidFill>
                <a:latin typeface="Comic Sans MS" panose="030F0702030302020204" pitchFamily="66" charset="0"/>
              </a:rPr>
              <a:t>.</a:t>
            </a:r>
          </a:p>
          <a:p>
            <a:pPr lvl="1" algn="l" rtl="0"/>
            <a:r>
              <a:rPr lang="en-US" altLang="en-US" dirty="0" smtClean="0">
                <a:solidFill>
                  <a:srgbClr val="FF0000"/>
                </a:solidFill>
                <a:latin typeface="Comic Sans MS" panose="030F0702030302020204" pitchFamily="66" charset="0"/>
              </a:rPr>
              <a:t>Main memory</a:t>
            </a:r>
            <a:r>
              <a:rPr lang="en-US" altLang="en-US" dirty="0" smtClean="0">
                <a:solidFill>
                  <a:schemeClr val="tx1"/>
                </a:solidFill>
                <a:latin typeface="Comic Sans MS" panose="030F0702030302020204" pitchFamily="66" charset="0"/>
              </a:rPr>
              <a:t> is addressable by a 16-bit address.</a:t>
            </a:r>
          </a:p>
          <a:p>
            <a:pPr lvl="1" algn="l" rtl="0"/>
            <a:r>
              <a:rPr lang="en-US" altLang="en-US" dirty="0" smtClean="0">
                <a:solidFill>
                  <a:srgbClr val="FF0000"/>
                </a:solidFill>
                <a:latin typeface="Comic Sans MS" panose="030F0702030302020204" pitchFamily="66" charset="0"/>
              </a:rPr>
              <a:t>Main memory </a:t>
            </a:r>
            <a:r>
              <a:rPr lang="en-US" altLang="en-US" dirty="0" smtClean="0">
                <a:solidFill>
                  <a:schemeClr val="tx1"/>
                </a:solidFill>
                <a:latin typeface="Comic Sans MS" panose="030F0702030302020204" pitchFamily="66" charset="0"/>
              </a:rPr>
              <a:t>has 64K </a:t>
            </a:r>
            <a:r>
              <a:rPr lang="en-US" altLang="en-US" dirty="0" smtClean="0">
                <a:solidFill>
                  <a:srgbClr val="FF0000"/>
                </a:solidFill>
                <a:latin typeface="Comic Sans MS" panose="030F0702030302020204" pitchFamily="66" charset="0"/>
              </a:rPr>
              <a:t>words</a:t>
            </a:r>
            <a:r>
              <a:rPr lang="en-US" altLang="en-US" dirty="0" smtClean="0">
                <a:solidFill>
                  <a:schemeClr val="tx1"/>
                </a:solidFill>
                <a:latin typeface="Comic Sans MS" panose="030F0702030302020204" pitchFamily="66" charset="0"/>
              </a:rPr>
              <a:t>. </a:t>
            </a:r>
          </a:p>
          <a:p>
            <a:pPr lvl="1" algn="l" rtl="0"/>
            <a:r>
              <a:rPr lang="en-US" altLang="en-US" dirty="0" smtClean="0">
                <a:solidFill>
                  <a:srgbClr val="FF0000"/>
                </a:solidFill>
                <a:latin typeface="Comic Sans MS" panose="030F0702030302020204" pitchFamily="66" charset="0"/>
              </a:rPr>
              <a:t>Main memory </a:t>
            </a:r>
            <a:r>
              <a:rPr lang="en-US" altLang="en-US" dirty="0" smtClean="0">
                <a:solidFill>
                  <a:schemeClr val="tx1"/>
                </a:solidFill>
                <a:latin typeface="Comic Sans MS" panose="030F0702030302020204" pitchFamily="66" charset="0"/>
              </a:rPr>
              <a:t>has 4K </a:t>
            </a:r>
            <a:r>
              <a:rPr lang="en-US" altLang="en-US" dirty="0" smtClean="0">
                <a:solidFill>
                  <a:srgbClr val="FF0000"/>
                </a:solidFill>
                <a:latin typeface="Comic Sans MS" panose="030F0702030302020204" pitchFamily="66" charset="0"/>
              </a:rPr>
              <a:t>blocks</a:t>
            </a:r>
            <a:r>
              <a:rPr lang="en-US" altLang="en-US" dirty="0" smtClean="0">
                <a:solidFill>
                  <a:schemeClr val="tx1"/>
                </a:solidFill>
                <a:latin typeface="Comic Sans MS" panose="030F0702030302020204" pitchFamily="66" charset="0"/>
              </a:rPr>
              <a:t> of 16 </a:t>
            </a:r>
            <a:r>
              <a:rPr lang="en-US" altLang="en-US" dirty="0" smtClean="0">
                <a:solidFill>
                  <a:srgbClr val="FF0000"/>
                </a:solidFill>
                <a:latin typeface="Comic Sans MS" panose="030F0702030302020204" pitchFamily="66" charset="0"/>
              </a:rPr>
              <a:t>words</a:t>
            </a:r>
            <a:r>
              <a:rPr lang="en-US" altLang="en-US" dirty="0" smtClean="0">
                <a:solidFill>
                  <a:schemeClr val="tx1"/>
                </a:solidFill>
                <a:latin typeface="Comic Sans MS" panose="030F0702030302020204" pitchFamily="66" charset="0"/>
              </a:rPr>
              <a:t> each. </a:t>
            </a:r>
          </a:p>
          <a:p>
            <a:pPr lvl="1" algn="l" rtl="0"/>
            <a:r>
              <a:rPr lang="en-US" altLang="en-US" dirty="0" smtClean="0">
                <a:solidFill>
                  <a:schemeClr val="tx1"/>
                </a:solidFill>
                <a:latin typeface="Comic Sans MS" panose="030F0702030302020204" pitchFamily="66" charset="0"/>
              </a:rPr>
              <a:t>Consecutive addresses refer to consecutive words.</a:t>
            </a:r>
          </a:p>
          <a:p>
            <a:pPr marL="0" indent="0" algn="l" rtl="0">
              <a:buNone/>
            </a:pPr>
            <a:endParaRPr lang="en-US" altLang="en-US" sz="2000" dirty="0" smtClean="0">
              <a:solidFill>
                <a:srgbClr val="7030A0"/>
              </a:solidFill>
              <a:latin typeface="Comic Sans MS" panose="030F0702030302020204" pitchFamily="66" charset="0"/>
            </a:endParaRPr>
          </a:p>
        </p:txBody>
      </p:sp>
      <p:sp>
        <p:nvSpPr>
          <p:cNvPr id="2" name="Slide Number Placeholder 1"/>
          <p:cNvSpPr>
            <a:spLocks noGrp="1"/>
          </p:cNvSpPr>
          <p:nvPr>
            <p:ph type="sldNum" sz="quarter" idx="12"/>
          </p:nvPr>
        </p:nvSpPr>
        <p:spPr/>
        <p:txBody>
          <a:bodyPr/>
          <a:lstStyle/>
          <a:p>
            <a:fld id="{CB65DC77-F180-4F46-9AB4-E848A677D315}" type="slidenum">
              <a:rPr lang="ar-EG" smtClean="0"/>
              <a:t>25</a:t>
            </a:fld>
            <a:endParaRPr lang="ar-EG"/>
          </a:p>
        </p:txBody>
      </p:sp>
    </p:spTree>
    <p:extLst>
      <p:ext uri="{BB962C8B-B14F-4D97-AF65-F5344CB8AC3E}">
        <p14:creationId xmlns:p14="http://schemas.microsoft.com/office/powerpoint/2010/main" val="4520971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Mapping </a:t>
            </a:r>
            <a:r>
              <a:rPr lang="en-US" altLang="en-US" b="1" dirty="0" smtClean="0"/>
              <a:t>functions (cont.)</a:t>
            </a:r>
            <a:endParaRPr lang="en-US" dirty="0"/>
          </a:p>
        </p:txBody>
      </p:sp>
      <p:sp>
        <p:nvSpPr>
          <p:cNvPr id="3" name="Content Placeholder 2"/>
          <p:cNvSpPr>
            <a:spLocks noGrp="1"/>
          </p:cNvSpPr>
          <p:nvPr>
            <p:ph idx="1"/>
          </p:nvPr>
        </p:nvSpPr>
        <p:spPr/>
        <p:txBody>
          <a:bodyPr/>
          <a:lstStyle/>
          <a:p>
            <a:pPr algn="l" rtl="0"/>
            <a:r>
              <a:rPr lang="en-US" altLang="en-US" sz="2800" dirty="0">
                <a:solidFill>
                  <a:srgbClr val="C00000"/>
                </a:solidFill>
                <a:latin typeface="Comic Sans MS" panose="030F0702030302020204" pitchFamily="66" charset="0"/>
              </a:rPr>
              <a:t>Three mapping functions:</a:t>
            </a:r>
          </a:p>
          <a:p>
            <a:pPr lvl="1" algn="l" rtl="0"/>
            <a:r>
              <a:rPr lang="en-US" altLang="en-US" sz="2400" dirty="0">
                <a:solidFill>
                  <a:schemeClr val="tx1"/>
                </a:solidFill>
                <a:latin typeface="Comic Sans MS" panose="030F0702030302020204" pitchFamily="66" charset="0"/>
              </a:rPr>
              <a:t>Direct mapping</a:t>
            </a:r>
          </a:p>
          <a:p>
            <a:pPr lvl="1" algn="l" rtl="0"/>
            <a:r>
              <a:rPr lang="en-US" altLang="en-US" sz="2400" dirty="0">
                <a:solidFill>
                  <a:schemeClr val="tx1"/>
                </a:solidFill>
                <a:latin typeface="Comic Sans MS" panose="030F0702030302020204" pitchFamily="66" charset="0"/>
              </a:rPr>
              <a:t>Associative mapping</a:t>
            </a:r>
          </a:p>
          <a:p>
            <a:pPr lvl="1" algn="l" rtl="0"/>
            <a:r>
              <a:rPr lang="en-US" altLang="en-US" sz="2400" dirty="0">
                <a:solidFill>
                  <a:schemeClr val="tx1"/>
                </a:solidFill>
                <a:latin typeface="Comic Sans MS" panose="030F0702030302020204" pitchFamily="66" charset="0"/>
              </a:rPr>
              <a:t>Set-associative mapping</a:t>
            </a:r>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CB65DC77-F180-4F46-9AB4-E848A677D315}" type="slidenum">
              <a:rPr lang="ar-EG" smtClean="0"/>
              <a:t>26</a:t>
            </a:fld>
            <a:endParaRPr lang="ar-EG"/>
          </a:p>
        </p:txBody>
      </p:sp>
    </p:spTree>
    <p:extLst>
      <p:ext uri="{BB962C8B-B14F-4D97-AF65-F5344CB8AC3E}">
        <p14:creationId xmlns:p14="http://schemas.microsoft.com/office/powerpoint/2010/main" val="14542167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3083984" y="982132"/>
            <a:ext cx="7812614" cy="1303867"/>
          </a:xfrm>
        </p:spPr>
        <p:txBody>
          <a:bodyPr/>
          <a:lstStyle/>
          <a:p>
            <a:r>
              <a:rPr lang="en-US" altLang="en-US" b="1" dirty="0" smtClean="0"/>
              <a:t>Direct mapping</a:t>
            </a:r>
          </a:p>
        </p:txBody>
      </p:sp>
      <p:sp>
        <p:nvSpPr>
          <p:cNvPr id="14442" name="Text Box 123"/>
          <p:cNvSpPr txBox="1">
            <a:spLocks noChangeArrowheads="1"/>
          </p:cNvSpPr>
          <p:nvPr/>
        </p:nvSpPr>
        <p:spPr bwMode="auto">
          <a:xfrm>
            <a:off x="4800599" y="2481264"/>
            <a:ext cx="6807201"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rtl="0">
              <a:buFontTx/>
              <a:buChar char="•"/>
            </a:pPr>
            <a:r>
              <a:rPr lang="en-US" altLang="en-US" sz="2000" dirty="0">
                <a:latin typeface="Comic Sans MS" panose="030F0702030302020204" pitchFamily="66" charset="0"/>
              </a:rPr>
              <a:t>Block </a:t>
            </a:r>
            <a:r>
              <a:rPr lang="en-US" altLang="en-US" sz="2000" dirty="0">
                <a:solidFill>
                  <a:srgbClr val="FF0000"/>
                </a:solidFill>
                <a:latin typeface="Comic Sans MS" panose="030F0702030302020204" pitchFamily="66" charset="0"/>
              </a:rPr>
              <a:t>j</a:t>
            </a:r>
            <a:r>
              <a:rPr lang="en-US" altLang="en-US" sz="2000" dirty="0">
                <a:latin typeface="Comic Sans MS" panose="030F0702030302020204" pitchFamily="66" charset="0"/>
              </a:rPr>
              <a:t> of the main memory maps to </a:t>
            </a:r>
            <a:r>
              <a:rPr lang="en-US" altLang="en-US" sz="2000" dirty="0">
                <a:solidFill>
                  <a:srgbClr val="FF0000"/>
                </a:solidFill>
                <a:latin typeface="Comic Sans MS" panose="030F0702030302020204" pitchFamily="66" charset="0"/>
              </a:rPr>
              <a:t>j </a:t>
            </a:r>
            <a:r>
              <a:rPr lang="en-US" altLang="en-US" sz="2000" dirty="0" smtClean="0">
                <a:solidFill>
                  <a:srgbClr val="FF0000"/>
                </a:solidFill>
                <a:latin typeface="Comic Sans MS" panose="030F0702030302020204" pitchFamily="66" charset="0"/>
              </a:rPr>
              <a:t>% </a:t>
            </a:r>
            <a:r>
              <a:rPr lang="en-US" altLang="en-US" sz="2000" dirty="0">
                <a:solidFill>
                  <a:srgbClr val="FF0000"/>
                </a:solidFill>
                <a:latin typeface="Comic Sans MS" panose="030F0702030302020204" pitchFamily="66" charset="0"/>
              </a:rPr>
              <a:t>128 </a:t>
            </a:r>
            <a:r>
              <a:rPr lang="en-US" altLang="en-US" sz="2000" dirty="0">
                <a:latin typeface="Comic Sans MS" panose="030F0702030302020204" pitchFamily="66" charset="0"/>
              </a:rPr>
              <a:t>of </a:t>
            </a:r>
          </a:p>
          <a:p>
            <a:pPr algn="just" rtl="0"/>
            <a:r>
              <a:rPr lang="en-US" altLang="en-US" sz="2000" dirty="0">
                <a:latin typeface="Comic Sans MS" panose="030F0702030302020204" pitchFamily="66" charset="0"/>
              </a:rPr>
              <a:t>the cache. </a:t>
            </a:r>
          </a:p>
          <a:p>
            <a:pPr algn="just" rtl="0"/>
            <a:r>
              <a:rPr lang="en-US" altLang="en-US" sz="2000" dirty="0">
                <a:latin typeface="Comic Sans MS" panose="030F0702030302020204" pitchFamily="66" charset="0"/>
              </a:rPr>
              <a:t>Memory Blocks </a:t>
            </a:r>
            <a:r>
              <a:rPr lang="en-US" altLang="en-US" sz="2000" dirty="0">
                <a:solidFill>
                  <a:srgbClr val="FF0000"/>
                </a:solidFill>
                <a:latin typeface="Comic Sans MS" panose="030F0702030302020204" pitchFamily="66" charset="0"/>
              </a:rPr>
              <a:t>0,128,256, …</a:t>
            </a:r>
            <a:r>
              <a:rPr lang="en-US" altLang="en-US" sz="2000" dirty="0">
                <a:latin typeface="Comic Sans MS" panose="030F0702030302020204" pitchFamily="66" charset="0"/>
              </a:rPr>
              <a:t>maps to cache block 0.</a:t>
            </a:r>
          </a:p>
          <a:p>
            <a:pPr algn="just" rtl="0"/>
            <a:r>
              <a:rPr lang="en-US" altLang="en-US" sz="2000" dirty="0">
                <a:latin typeface="Comic Sans MS" panose="030F0702030302020204" pitchFamily="66" charset="0"/>
              </a:rPr>
              <a:t>Memory Blocks </a:t>
            </a:r>
            <a:r>
              <a:rPr lang="en-US" altLang="en-US" sz="2000" dirty="0">
                <a:solidFill>
                  <a:srgbClr val="FF0000"/>
                </a:solidFill>
                <a:latin typeface="Comic Sans MS" panose="030F0702030302020204" pitchFamily="66" charset="0"/>
              </a:rPr>
              <a:t>1, 129, 257, …</a:t>
            </a:r>
            <a:r>
              <a:rPr lang="en-US" altLang="en-US" sz="2000" dirty="0">
                <a:latin typeface="Comic Sans MS" panose="030F0702030302020204" pitchFamily="66" charset="0"/>
              </a:rPr>
              <a:t>maps to cache block 1.</a:t>
            </a:r>
          </a:p>
          <a:p>
            <a:pPr algn="just" rtl="0"/>
            <a:r>
              <a:rPr lang="en-US" altLang="en-US" sz="2000" dirty="0">
                <a:latin typeface="Comic Sans MS" panose="030F0702030302020204" pitchFamily="66" charset="0"/>
              </a:rPr>
              <a:t>And so on.</a:t>
            </a:r>
          </a:p>
          <a:p>
            <a:pPr algn="just" rtl="0">
              <a:buFontTx/>
              <a:buChar char="•"/>
            </a:pPr>
            <a:r>
              <a:rPr lang="en-US" altLang="en-US" sz="2000" dirty="0">
                <a:latin typeface="Comic Sans MS" panose="030F0702030302020204" pitchFamily="66" charset="0"/>
              </a:rPr>
              <a:t>More than one memory </a:t>
            </a:r>
            <a:r>
              <a:rPr lang="en-US" altLang="en-US" sz="2000" dirty="0">
                <a:solidFill>
                  <a:srgbClr val="FF0000"/>
                </a:solidFill>
                <a:latin typeface="Comic Sans MS" panose="030F0702030302020204" pitchFamily="66" charset="0"/>
              </a:rPr>
              <a:t>block</a:t>
            </a:r>
            <a:r>
              <a:rPr lang="en-US" altLang="en-US" sz="2000" dirty="0">
                <a:latin typeface="Comic Sans MS" panose="030F0702030302020204" pitchFamily="66" charset="0"/>
              </a:rPr>
              <a:t> is mapped onto  the same position in the </a:t>
            </a:r>
            <a:r>
              <a:rPr lang="en-US" altLang="en-US" sz="2000" dirty="0">
                <a:solidFill>
                  <a:srgbClr val="FF0000"/>
                </a:solidFill>
                <a:latin typeface="Comic Sans MS" panose="030F0702030302020204" pitchFamily="66" charset="0"/>
              </a:rPr>
              <a:t>cache</a:t>
            </a:r>
            <a:r>
              <a:rPr lang="en-US" altLang="en-US" sz="2000" dirty="0">
                <a:latin typeface="Comic Sans MS" panose="030F0702030302020204" pitchFamily="66" charset="0"/>
              </a:rPr>
              <a:t>.</a:t>
            </a:r>
          </a:p>
          <a:p>
            <a:pPr algn="just" rtl="0">
              <a:buFontTx/>
              <a:buChar char="•"/>
            </a:pPr>
            <a:r>
              <a:rPr lang="en-US" altLang="en-US" sz="2000" dirty="0">
                <a:latin typeface="Comic Sans MS" panose="030F0702030302020204" pitchFamily="66" charset="0"/>
              </a:rPr>
              <a:t>May lead to contention </a:t>
            </a:r>
            <a:r>
              <a:rPr lang="en-US" altLang="en-US" sz="2000" dirty="0" smtClean="0">
                <a:latin typeface="Comic Sans MS" panose="030F0702030302020204" pitchFamily="66" charset="0"/>
              </a:rPr>
              <a:t>for </a:t>
            </a:r>
            <a:r>
              <a:rPr lang="en-US" altLang="en-US" sz="2000" dirty="0">
                <a:solidFill>
                  <a:srgbClr val="FF0000"/>
                </a:solidFill>
                <a:latin typeface="Comic Sans MS" panose="030F0702030302020204" pitchFamily="66" charset="0"/>
              </a:rPr>
              <a:t>cache blocks </a:t>
            </a:r>
            <a:r>
              <a:rPr lang="en-US" altLang="en-US" sz="2000" dirty="0">
                <a:latin typeface="Comic Sans MS" panose="030F0702030302020204" pitchFamily="66" charset="0"/>
              </a:rPr>
              <a:t>even if the </a:t>
            </a:r>
          </a:p>
          <a:p>
            <a:pPr algn="just" rtl="0"/>
            <a:r>
              <a:rPr lang="en-US" altLang="en-US" sz="2000" dirty="0">
                <a:solidFill>
                  <a:srgbClr val="FF0000"/>
                </a:solidFill>
                <a:latin typeface="Comic Sans MS" panose="030F0702030302020204" pitchFamily="66" charset="0"/>
              </a:rPr>
              <a:t>cache</a:t>
            </a:r>
            <a:r>
              <a:rPr lang="en-US" altLang="en-US" sz="2000" dirty="0">
                <a:latin typeface="Comic Sans MS" panose="030F0702030302020204" pitchFamily="66" charset="0"/>
              </a:rPr>
              <a:t> is not full. </a:t>
            </a:r>
          </a:p>
          <a:p>
            <a:pPr algn="just" rtl="0">
              <a:buFontTx/>
              <a:buChar char="•"/>
            </a:pPr>
            <a:r>
              <a:rPr lang="en-US" altLang="en-US" sz="2000" dirty="0">
                <a:latin typeface="Comic Sans MS" panose="030F0702030302020204" pitchFamily="66" charset="0"/>
              </a:rPr>
              <a:t>Resolve the contention by allowing new </a:t>
            </a:r>
            <a:r>
              <a:rPr lang="en-US" altLang="en-US" sz="2000" dirty="0">
                <a:solidFill>
                  <a:srgbClr val="FF0000"/>
                </a:solidFill>
                <a:latin typeface="Comic Sans MS" panose="030F0702030302020204" pitchFamily="66" charset="0"/>
              </a:rPr>
              <a:t>block </a:t>
            </a:r>
            <a:r>
              <a:rPr lang="en-US" altLang="en-US" sz="2000" dirty="0">
                <a:latin typeface="Comic Sans MS" panose="030F0702030302020204" pitchFamily="66" charset="0"/>
              </a:rPr>
              <a:t>to </a:t>
            </a:r>
          </a:p>
          <a:p>
            <a:pPr algn="just" rtl="0"/>
            <a:r>
              <a:rPr lang="en-US" altLang="en-US" sz="2000" dirty="0">
                <a:latin typeface="Comic Sans MS" panose="030F0702030302020204" pitchFamily="66" charset="0"/>
              </a:rPr>
              <a:t>replace the old </a:t>
            </a:r>
            <a:r>
              <a:rPr lang="en-US" altLang="en-US" sz="2000" dirty="0">
                <a:solidFill>
                  <a:srgbClr val="FF0000"/>
                </a:solidFill>
                <a:latin typeface="Comic Sans MS" panose="030F0702030302020204" pitchFamily="66" charset="0"/>
              </a:rPr>
              <a:t>block</a:t>
            </a:r>
            <a:r>
              <a:rPr lang="en-US" altLang="en-US" sz="2000" dirty="0">
                <a:latin typeface="Comic Sans MS" panose="030F0702030302020204" pitchFamily="66" charset="0"/>
              </a:rPr>
              <a:t>, leading to a trivial replacement </a:t>
            </a:r>
          </a:p>
          <a:p>
            <a:pPr algn="just" rtl="0"/>
            <a:r>
              <a:rPr lang="en-US" altLang="en-US" sz="2000" dirty="0">
                <a:latin typeface="Comic Sans MS" panose="030F0702030302020204" pitchFamily="66" charset="0"/>
              </a:rPr>
              <a:t>algorithm. </a:t>
            </a:r>
          </a:p>
        </p:txBody>
      </p:sp>
      <p:sp>
        <p:nvSpPr>
          <p:cNvPr id="2" name="Rectangle 1"/>
          <p:cNvSpPr/>
          <p:nvPr/>
        </p:nvSpPr>
        <p:spPr>
          <a:xfrm>
            <a:off x="152400" y="825500"/>
            <a:ext cx="4648199" cy="52451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4"/>
          <p:cNvSpPr>
            <a:spLocks noChangeArrowheads="1"/>
          </p:cNvSpPr>
          <p:nvPr/>
        </p:nvSpPr>
        <p:spPr bwMode="auto">
          <a:xfrm>
            <a:off x="3289301" y="1222376"/>
            <a:ext cx="1369484" cy="347663"/>
          </a:xfrm>
          <a:prstGeom prst="rect">
            <a:avLst/>
          </a:prstGeom>
          <a:solidFill>
            <a:srgbClr val="B2FFFF"/>
          </a:solidFill>
          <a:ln w="0">
            <a:solidFill>
              <a:srgbClr val="B2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23" name="Rectangle 5"/>
          <p:cNvSpPr>
            <a:spLocks noChangeArrowheads="1"/>
          </p:cNvSpPr>
          <p:nvPr/>
        </p:nvSpPr>
        <p:spPr bwMode="auto">
          <a:xfrm>
            <a:off x="3289301" y="890589"/>
            <a:ext cx="1369484" cy="331787"/>
          </a:xfrm>
          <a:prstGeom prst="rect">
            <a:avLst/>
          </a:prstGeom>
          <a:solidFill>
            <a:srgbClr val="1AFFFF"/>
          </a:solidFill>
          <a:ln w="0">
            <a:solidFill>
              <a:srgbClr val="1A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24" name="Rectangle 6"/>
          <p:cNvSpPr>
            <a:spLocks noChangeArrowheads="1"/>
          </p:cNvSpPr>
          <p:nvPr/>
        </p:nvSpPr>
        <p:spPr bwMode="auto">
          <a:xfrm>
            <a:off x="3289301" y="2251076"/>
            <a:ext cx="1369484" cy="347663"/>
          </a:xfrm>
          <a:prstGeom prst="rect">
            <a:avLst/>
          </a:prstGeom>
          <a:solidFill>
            <a:srgbClr val="808080"/>
          </a:solidFill>
          <a:ln w="0">
            <a:solidFill>
              <a:srgbClr val="808080"/>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25" name="Rectangle 7"/>
          <p:cNvSpPr>
            <a:spLocks noChangeArrowheads="1"/>
          </p:cNvSpPr>
          <p:nvPr/>
        </p:nvSpPr>
        <p:spPr bwMode="auto">
          <a:xfrm>
            <a:off x="3289301" y="2251076"/>
            <a:ext cx="1369484" cy="347663"/>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26" name="Rectangle 8"/>
          <p:cNvSpPr>
            <a:spLocks noChangeArrowheads="1"/>
          </p:cNvSpPr>
          <p:nvPr/>
        </p:nvSpPr>
        <p:spPr bwMode="auto">
          <a:xfrm>
            <a:off x="3289301" y="2598738"/>
            <a:ext cx="1369484" cy="347662"/>
          </a:xfrm>
          <a:prstGeom prst="rect">
            <a:avLst/>
          </a:prstGeom>
          <a:solidFill>
            <a:srgbClr val="1AFFFF"/>
          </a:solidFill>
          <a:ln w="0">
            <a:solidFill>
              <a:srgbClr val="1A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27" name="Rectangle 9"/>
          <p:cNvSpPr>
            <a:spLocks noChangeArrowheads="1"/>
          </p:cNvSpPr>
          <p:nvPr/>
        </p:nvSpPr>
        <p:spPr bwMode="auto">
          <a:xfrm>
            <a:off x="3289301" y="2946401"/>
            <a:ext cx="1369484" cy="346075"/>
          </a:xfrm>
          <a:prstGeom prst="rect">
            <a:avLst/>
          </a:prstGeom>
          <a:solidFill>
            <a:srgbClr val="B2FFFF"/>
          </a:solidFill>
          <a:ln w="0">
            <a:solidFill>
              <a:srgbClr val="B2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28" name="Rectangle 10"/>
          <p:cNvSpPr>
            <a:spLocks noChangeArrowheads="1"/>
          </p:cNvSpPr>
          <p:nvPr/>
        </p:nvSpPr>
        <p:spPr bwMode="auto">
          <a:xfrm>
            <a:off x="3289301" y="3973513"/>
            <a:ext cx="1369484" cy="347662"/>
          </a:xfrm>
          <a:prstGeom prst="rect">
            <a:avLst/>
          </a:prstGeom>
          <a:solidFill>
            <a:srgbClr val="808080"/>
          </a:solidFill>
          <a:ln w="0">
            <a:solidFill>
              <a:srgbClr val="808080"/>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29" name="Rectangle 11"/>
          <p:cNvSpPr>
            <a:spLocks noChangeArrowheads="1"/>
          </p:cNvSpPr>
          <p:nvPr/>
        </p:nvSpPr>
        <p:spPr bwMode="auto">
          <a:xfrm>
            <a:off x="3289301" y="3973513"/>
            <a:ext cx="1369484" cy="347662"/>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30" name="Rectangle 12"/>
          <p:cNvSpPr>
            <a:spLocks noChangeArrowheads="1"/>
          </p:cNvSpPr>
          <p:nvPr/>
        </p:nvSpPr>
        <p:spPr bwMode="auto">
          <a:xfrm>
            <a:off x="3289301" y="4321175"/>
            <a:ext cx="1369484" cy="331788"/>
          </a:xfrm>
          <a:prstGeom prst="rect">
            <a:avLst/>
          </a:prstGeom>
          <a:solidFill>
            <a:srgbClr val="1AFFFF"/>
          </a:solidFill>
          <a:ln w="0">
            <a:solidFill>
              <a:srgbClr val="1A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31" name="Rectangle 13"/>
          <p:cNvSpPr>
            <a:spLocks noChangeArrowheads="1"/>
          </p:cNvSpPr>
          <p:nvPr/>
        </p:nvSpPr>
        <p:spPr bwMode="auto">
          <a:xfrm>
            <a:off x="3289301" y="4652963"/>
            <a:ext cx="1369484" cy="347662"/>
          </a:xfrm>
          <a:prstGeom prst="rect">
            <a:avLst/>
          </a:prstGeom>
          <a:solidFill>
            <a:srgbClr val="B2FFFF"/>
          </a:solidFill>
          <a:ln w="0">
            <a:solidFill>
              <a:srgbClr val="B2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32" name="Rectangle 14"/>
          <p:cNvSpPr>
            <a:spLocks noChangeArrowheads="1"/>
          </p:cNvSpPr>
          <p:nvPr/>
        </p:nvSpPr>
        <p:spPr bwMode="auto">
          <a:xfrm>
            <a:off x="3289301" y="5680076"/>
            <a:ext cx="1369484" cy="347663"/>
          </a:xfrm>
          <a:prstGeom prst="rect">
            <a:avLst/>
          </a:prstGeom>
          <a:solidFill>
            <a:srgbClr val="808080"/>
          </a:solidFill>
          <a:ln w="0">
            <a:solidFill>
              <a:srgbClr val="808080"/>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33" name="Rectangle 15"/>
          <p:cNvSpPr>
            <a:spLocks noChangeArrowheads="1"/>
          </p:cNvSpPr>
          <p:nvPr/>
        </p:nvSpPr>
        <p:spPr bwMode="auto">
          <a:xfrm>
            <a:off x="3289301" y="5680076"/>
            <a:ext cx="1369484" cy="347663"/>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grpSp>
        <p:nvGrpSpPr>
          <p:cNvPr id="134" name="Group 121"/>
          <p:cNvGrpSpPr>
            <a:grpSpLocks/>
          </p:cNvGrpSpPr>
          <p:nvPr/>
        </p:nvGrpSpPr>
        <p:grpSpPr bwMode="auto">
          <a:xfrm>
            <a:off x="2713563" y="920752"/>
            <a:ext cx="508000" cy="290513"/>
            <a:chOff x="2879" y="530"/>
            <a:chExt cx="240" cy="183"/>
          </a:xfrm>
        </p:grpSpPr>
        <p:sp>
          <p:nvSpPr>
            <p:cNvPr id="135" name="Rectangle 27"/>
            <p:cNvSpPr>
              <a:spLocks noChangeArrowheads="1"/>
            </p:cNvSpPr>
            <p:nvPr/>
          </p:nvSpPr>
          <p:spPr bwMode="auto">
            <a:xfrm>
              <a:off x="2914" y="530"/>
              <a:ext cx="14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Main</a:t>
              </a:r>
              <a:endParaRPr lang="en-CA" altLang="en-US" sz="2400"/>
            </a:p>
          </p:txBody>
        </p:sp>
        <p:sp>
          <p:nvSpPr>
            <p:cNvPr id="136" name="Rectangle 28"/>
            <p:cNvSpPr>
              <a:spLocks noChangeArrowheads="1"/>
            </p:cNvSpPr>
            <p:nvPr/>
          </p:nvSpPr>
          <p:spPr bwMode="auto">
            <a:xfrm>
              <a:off x="2879" y="606"/>
              <a:ext cx="24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memory</a:t>
              </a:r>
              <a:endParaRPr lang="en-CA" altLang="en-US" sz="2400"/>
            </a:p>
          </p:txBody>
        </p:sp>
      </p:grpSp>
      <p:sp>
        <p:nvSpPr>
          <p:cNvPr id="137" name="Rectangle 29"/>
          <p:cNvSpPr>
            <a:spLocks noChangeArrowheads="1"/>
          </p:cNvSpPr>
          <p:nvPr/>
        </p:nvSpPr>
        <p:spPr bwMode="auto">
          <a:xfrm>
            <a:off x="3388784" y="966789"/>
            <a:ext cx="1149349" cy="180975"/>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38" name="Rectangle 30"/>
          <p:cNvSpPr>
            <a:spLocks noChangeArrowheads="1"/>
          </p:cNvSpPr>
          <p:nvPr/>
        </p:nvSpPr>
        <p:spPr bwMode="auto">
          <a:xfrm>
            <a:off x="3388784" y="966789"/>
            <a:ext cx="1149349" cy="180975"/>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39" name="Rectangle 31"/>
          <p:cNvSpPr>
            <a:spLocks noChangeArrowheads="1"/>
          </p:cNvSpPr>
          <p:nvPr/>
        </p:nvSpPr>
        <p:spPr bwMode="auto">
          <a:xfrm>
            <a:off x="3388784" y="1314450"/>
            <a:ext cx="1149349" cy="165100"/>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40" name="Rectangle 32"/>
          <p:cNvSpPr>
            <a:spLocks noChangeArrowheads="1"/>
          </p:cNvSpPr>
          <p:nvPr/>
        </p:nvSpPr>
        <p:spPr bwMode="auto">
          <a:xfrm>
            <a:off x="3388784" y="1314450"/>
            <a:ext cx="1149349" cy="165100"/>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41" name="Rectangle 33"/>
          <p:cNvSpPr>
            <a:spLocks noChangeArrowheads="1"/>
          </p:cNvSpPr>
          <p:nvPr/>
        </p:nvSpPr>
        <p:spPr bwMode="auto">
          <a:xfrm>
            <a:off x="3388784" y="2341564"/>
            <a:ext cx="1149349" cy="180975"/>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42" name="Rectangle 34"/>
          <p:cNvSpPr>
            <a:spLocks noChangeArrowheads="1"/>
          </p:cNvSpPr>
          <p:nvPr/>
        </p:nvSpPr>
        <p:spPr bwMode="auto">
          <a:xfrm>
            <a:off x="3388784" y="2341564"/>
            <a:ext cx="1149349" cy="180975"/>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43" name="Rectangle 35"/>
          <p:cNvSpPr>
            <a:spLocks noChangeArrowheads="1"/>
          </p:cNvSpPr>
          <p:nvPr/>
        </p:nvSpPr>
        <p:spPr bwMode="auto">
          <a:xfrm>
            <a:off x="3388784" y="2689225"/>
            <a:ext cx="1149349" cy="165100"/>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44" name="Rectangle 36"/>
          <p:cNvSpPr>
            <a:spLocks noChangeArrowheads="1"/>
          </p:cNvSpPr>
          <p:nvPr/>
        </p:nvSpPr>
        <p:spPr bwMode="auto">
          <a:xfrm>
            <a:off x="3388784" y="2689225"/>
            <a:ext cx="1149349" cy="165100"/>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45" name="Rectangle 37"/>
          <p:cNvSpPr>
            <a:spLocks noChangeArrowheads="1"/>
          </p:cNvSpPr>
          <p:nvPr/>
        </p:nvSpPr>
        <p:spPr bwMode="auto">
          <a:xfrm>
            <a:off x="3388784" y="3036888"/>
            <a:ext cx="1149349" cy="165100"/>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46" name="Rectangle 38"/>
          <p:cNvSpPr>
            <a:spLocks noChangeArrowheads="1"/>
          </p:cNvSpPr>
          <p:nvPr/>
        </p:nvSpPr>
        <p:spPr bwMode="auto">
          <a:xfrm>
            <a:off x="3388784" y="3036888"/>
            <a:ext cx="1149349" cy="165100"/>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47" name="Rectangle 39"/>
          <p:cNvSpPr>
            <a:spLocks noChangeArrowheads="1"/>
          </p:cNvSpPr>
          <p:nvPr/>
        </p:nvSpPr>
        <p:spPr bwMode="auto">
          <a:xfrm>
            <a:off x="3388784" y="4064000"/>
            <a:ext cx="1149349" cy="166688"/>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48" name="Rectangle 40"/>
          <p:cNvSpPr>
            <a:spLocks noChangeArrowheads="1"/>
          </p:cNvSpPr>
          <p:nvPr/>
        </p:nvSpPr>
        <p:spPr bwMode="auto">
          <a:xfrm>
            <a:off x="3388784" y="4064000"/>
            <a:ext cx="1149349" cy="166688"/>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49" name="Rectangle 41"/>
          <p:cNvSpPr>
            <a:spLocks noChangeArrowheads="1"/>
          </p:cNvSpPr>
          <p:nvPr/>
        </p:nvSpPr>
        <p:spPr bwMode="auto">
          <a:xfrm>
            <a:off x="3388784" y="4395788"/>
            <a:ext cx="1149349" cy="182562"/>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50" name="Rectangle 42"/>
          <p:cNvSpPr>
            <a:spLocks noChangeArrowheads="1"/>
          </p:cNvSpPr>
          <p:nvPr/>
        </p:nvSpPr>
        <p:spPr bwMode="auto">
          <a:xfrm>
            <a:off x="3388784" y="4395788"/>
            <a:ext cx="1149349" cy="182562"/>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51" name="Rectangle 43"/>
          <p:cNvSpPr>
            <a:spLocks noChangeArrowheads="1"/>
          </p:cNvSpPr>
          <p:nvPr/>
        </p:nvSpPr>
        <p:spPr bwMode="auto">
          <a:xfrm>
            <a:off x="3388784" y="4743450"/>
            <a:ext cx="1149349" cy="166688"/>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52" name="Rectangle 44"/>
          <p:cNvSpPr>
            <a:spLocks noChangeArrowheads="1"/>
          </p:cNvSpPr>
          <p:nvPr/>
        </p:nvSpPr>
        <p:spPr bwMode="auto">
          <a:xfrm>
            <a:off x="3388784" y="4743450"/>
            <a:ext cx="1149349" cy="166688"/>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53" name="Rectangle 45"/>
          <p:cNvSpPr>
            <a:spLocks noChangeArrowheads="1"/>
          </p:cNvSpPr>
          <p:nvPr/>
        </p:nvSpPr>
        <p:spPr bwMode="auto">
          <a:xfrm>
            <a:off x="3388784" y="5772150"/>
            <a:ext cx="1149349" cy="165100"/>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54" name="Rectangle 46"/>
          <p:cNvSpPr>
            <a:spLocks noChangeArrowheads="1"/>
          </p:cNvSpPr>
          <p:nvPr/>
        </p:nvSpPr>
        <p:spPr bwMode="auto">
          <a:xfrm>
            <a:off x="3388784" y="5772150"/>
            <a:ext cx="1149349" cy="165100"/>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55" name="Rectangle 47"/>
          <p:cNvSpPr>
            <a:spLocks noChangeArrowheads="1"/>
          </p:cNvSpPr>
          <p:nvPr/>
        </p:nvSpPr>
        <p:spPr bwMode="auto">
          <a:xfrm>
            <a:off x="3812400" y="965201"/>
            <a:ext cx="46326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0</a:t>
            </a:r>
            <a:endParaRPr lang="en-CA" altLang="en-US" sz="2400"/>
          </a:p>
        </p:txBody>
      </p:sp>
      <p:sp>
        <p:nvSpPr>
          <p:cNvPr id="156" name="Rectangle 48"/>
          <p:cNvSpPr>
            <a:spLocks noChangeArrowheads="1"/>
          </p:cNvSpPr>
          <p:nvPr/>
        </p:nvSpPr>
        <p:spPr bwMode="auto">
          <a:xfrm>
            <a:off x="3812400" y="1312864"/>
            <a:ext cx="46326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1</a:t>
            </a:r>
            <a:endParaRPr lang="en-CA" altLang="en-US" sz="2400"/>
          </a:p>
        </p:txBody>
      </p:sp>
      <p:sp>
        <p:nvSpPr>
          <p:cNvPr id="157" name="Rectangle 49"/>
          <p:cNvSpPr>
            <a:spLocks noChangeArrowheads="1"/>
          </p:cNvSpPr>
          <p:nvPr/>
        </p:nvSpPr>
        <p:spPr bwMode="auto">
          <a:xfrm>
            <a:off x="3739972" y="2339976"/>
            <a:ext cx="62036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127</a:t>
            </a:r>
            <a:endParaRPr lang="en-CA" altLang="en-US" sz="2400"/>
          </a:p>
        </p:txBody>
      </p:sp>
      <p:sp>
        <p:nvSpPr>
          <p:cNvPr id="158" name="Rectangle 50"/>
          <p:cNvSpPr>
            <a:spLocks noChangeArrowheads="1"/>
          </p:cNvSpPr>
          <p:nvPr/>
        </p:nvSpPr>
        <p:spPr bwMode="auto">
          <a:xfrm>
            <a:off x="3739972" y="2687639"/>
            <a:ext cx="62036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128</a:t>
            </a:r>
            <a:endParaRPr lang="en-CA" altLang="en-US" sz="2400"/>
          </a:p>
        </p:txBody>
      </p:sp>
      <p:sp>
        <p:nvSpPr>
          <p:cNvPr id="159" name="Rectangle 51"/>
          <p:cNvSpPr>
            <a:spLocks noChangeArrowheads="1"/>
          </p:cNvSpPr>
          <p:nvPr/>
        </p:nvSpPr>
        <p:spPr bwMode="auto">
          <a:xfrm>
            <a:off x="3739972" y="3021014"/>
            <a:ext cx="62036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129</a:t>
            </a:r>
            <a:endParaRPr lang="en-CA" altLang="en-US" sz="2400"/>
          </a:p>
        </p:txBody>
      </p:sp>
      <p:sp>
        <p:nvSpPr>
          <p:cNvPr id="160" name="Rectangle 52"/>
          <p:cNvSpPr>
            <a:spLocks noChangeArrowheads="1"/>
          </p:cNvSpPr>
          <p:nvPr/>
        </p:nvSpPr>
        <p:spPr bwMode="auto">
          <a:xfrm>
            <a:off x="3739972" y="4048126"/>
            <a:ext cx="62036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255</a:t>
            </a:r>
            <a:endParaRPr lang="en-CA" altLang="en-US" sz="2400"/>
          </a:p>
        </p:txBody>
      </p:sp>
      <p:sp>
        <p:nvSpPr>
          <p:cNvPr id="161" name="Rectangle 53"/>
          <p:cNvSpPr>
            <a:spLocks noChangeArrowheads="1"/>
          </p:cNvSpPr>
          <p:nvPr/>
        </p:nvSpPr>
        <p:spPr bwMode="auto">
          <a:xfrm>
            <a:off x="3739972" y="4395789"/>
            <a:ext cx="62036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256</a:t>
            </a:r>
            <a:endParaRPr lang="en-CA" altLang="en-US" sz="2400"/>
          </a:p>
        </p:txBody>
      </p:sp>
      <p:sp>
        <p:nvSpPr>
          <p:cNvPr id="162" name="Rectangle 54"/>
          <p:cNvSpPr>
            <a:spLocks noChangeArrowheads="1"/>
          </p:cNvSpPr>
          <p:nvPr/>
        </p:nvSpPr>
        <p:spPr bwMode="auto">
          <a:xfrm>
            <a:off x="3739972" y="4743451"/>
            <a:ext cx="62036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257</a:t>
            </a:r>
            <a:endParaRPr lang="en-CA" altLang="en-US" sz="2400"/>
          </a:p>
        </p:txBody>
      </p:sp>
      <p:sp>
        <p:nvSpPr>
          <p:cNvPr id="163" name="Rectangle 55"/>
          <p:cNvSpPr>
            <a:spLocks noChangeArrowheads="1"/>
          </p:cNvSpPr>
          <p:nvPr/>
        </p:nvSpPr>
        <p:spPr bwMode="auto">
          <a:xfrm>
            <a:off x="3714342" y="5770564"/>
            <a:ext cx="69890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4095</a:t>
            </a:r>
            <a:endParaRPr lang="en-CA" altLang="en-US" sz="2400"/>
          </a:p>
        </p:txBody>
      </p:sp>
      <p:sp>
        <p:nvSpPr>
          <p:cNvPr id="164" name="Freeform 65"/>
          <p:cNvSpPr>
            <a:spLocks/>
          </p:cNvSpPr>
          <p:nvPr/>
        </p:nvSpPr>
        <p:spPr bwMode="auto">
          <a:xfrm>
            <a:off x="2413001" y="2290763"/>
            <a:ext cx="726017" cy="271462"/>
          </a:xfrm>
          <a:custGeom>
            <a:avLst/>
            <a:gdLst>
              <a:gd name="T0" fmla="*/ 2147483647 w 36"/>
              <a:gd name="T1" fmla="*/ 2147483647 h 18"/>
              <a:gd name="T2" fmla="*/ 2147483647 w 36"/>
              <a:gd name="T3" fmla="*/ 2147483647 h 18"/>
              <a:gd name="T4" fmla="*/ 2147483647 w 36"/>
              <a:gd name="T5" fmla="*/ 2147483647 h 18"/>
              <a:gd name="T6" fmla="*/ 2147483647 w 36"/>
              <a:gd name="T7" fmla="*/ 2147483647 h 18"/>
              <a:gd name="T8" fmla="*/ 2147483647 w 36"/>
              <a:gd name="T9" fmla="*/ 2147483647 h 18"/>
              <a:gd name="T10" fmla="*/ 2147483647 w 36"/>
              <a:gd name="T11" fmla="*/ 0 h 18"/>
              <a:gd name="T12" fmla="*/ 0 w 36"/>
              <a:gd name="T13" fmla="*/ 2147483647 h 18"/>
              <a:gd name="T14" fmla="*/ 2147483647 w 36"/>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18"/>
              <a:gd name="T26" fmla="*/ 36 w 36"/>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18">
                <a:moveTo>
                  <a:pt x="14" y="18"/>
                </a:moveTo>
                <a:lnTo>
                  <a:pt x="14" y="13"/>
                </a:lnTo>
                <a:lnTo>
                  <a:pt x="36" y="13"/>
                </a:lnTo>
                <a:lnTo>
                  <a:pt x="36" y="4"/>
                </a:lnTo>
                <a:lnTo>
                  <a:pt x="14" y="4"/>
                </a:lnTo>
                <a:lnTo>
                  <a:pt x="14" y="0"/>
                </a:lnTo>
                <a:lnTo>
                  <a:pt x="0" y="9"/>
                </a:lnTo>
                <a:lnTo>
                  <a:pt x="14" y="18"/>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 name="Line 66"/>
          <p:cNvSpPr>
            <a:spLocks noChangeShapeType="1"/>
          </p:cNvSpPr>
          <p:nvPr/>
        </p:nvSpPr>
        <p:spPr bwMode="auto">
          <a:xfrm flipV="1">
            <a:off x="3289300" y="1570038"/>
            <a:ext cx="2117" cy="30321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 name="Line 67"/>
          <p:cNvSpPr>
            <a:spLocks noChangeShapeType="1"/>
          </p:cNvSpPr>
          <p:nvPr/>
        </p:nvSpPr>
        <p:spPr bwMode="auto">
          <a:xfrm flipV="1">
            <a:off x="3289300" y="1963739"/>
            <a:ext cx="2117" cy="2873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 name="Line 68"/>
          <p:cNvSpPr>
            <a:spLocks noChangeShapeType="1"/>
          </p:cNvSpPr>
          <p:nvPr/>
        </p:nvSpPr>
        <p:spPr bwMode="auto">
          <a:xfrm flipV="1">
            <a:off x="4658785" y="1570038"/>
            <a:ext cx="2116" cy="30321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 name="Line 69"/>
          <p:cNvSpPr>
            <a:spLocks noChangeShapeType="1"/>
          </p:cNvSpPr>
          <p:nvPr/>
        </p:nvSpPr>
        <p:spPr bwMode="auto">
          <a:xfrm flipV="1">
            <a:off x="4658785" y="1963739"/>
            <a:ext cx="2116" cy="2873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 name="Line 70"/>
          <p:cNvSpPr>
            <a:spLocks noChangeShapeType="1"/>
          </p:cNvSpPr>
          <p:nvPr/>
        </p:nvSpPr>
        <p:spPr bwMode="auto">
          <a:xfrm flipH="1">
            <a:off x="3208867" y="1843089"/>
            <a:ext cx="139700" cy="6032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 name="Line 71"/>
          <p:cNvSpPr>
            <a:spLocks noChangeShapeType="1"/>
          </p:cNvSpPr>
          <p:nvPr/>
        </p:nvSpPr>
        <p:spPr bwMode="auto">
          <a:xfrm flipH="1">
            <a:off x="3208867" y="1933575"/>
            <a:ext cx="139700" cy="444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 name="Line 72"/>
          <p:cNvSpPr>
            <a:spLocks noChangeShapeType="1"/>
          </p:cNvSpPr>
          <p:nvPr/>
        </p:nvSpPr>
        <p:spPr bwMode="auto">
          <a:xfrm flipH="1">
            <a:off x="4578351" y="1843089"/>
            <a:ext cx="139700" cy="6032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 name="Line 73"/>
          <p:cNvSpPr>
            <a:spLocks noChangeShapeType="1"/>
          </p:cNvSpPr>
          <p:nvPr/>
        </p:nvSpPr>
        <p:spPr bwMode="auto">
          <a:xfrm flipH="1">
            <a:off x="4578351" y="1933575"/>
            <a:ext cx="139700" cy="444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 name="Line 74"/>
          <p:cNvSpPr>
            <a:spLocks noChangeShapeType="1"/>
          </p:cNvSpPr>
          <p:nvPr/>
        </p:nvSpPr>
        <p:spPr bwMode="auto">
          <a:xfrm flipV="1">
            <a:off x="3289300" y="5000626"/>
            <a:ext cx="2117" cy="30321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 name="Line 75"/>
          <p:cNvSpPr>
            <a:spLocks noChangeShapeType="1"/>
          </p:cNvSpPr>
          <p:nvPr/>
        </p:nvSpPr>
        <p:spPr bwMode="auto">
          <a:xfrm flipV="1">
            <a:off x="3289300" y="5378451"/>
            <a:ext cx="2117" cy="30162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 name="Line 76"/>
          <p:cNvSpPr>
            <a:spLocks noChangeShapeType="1"/>
          </p:cNvSpPr>
          <p:nvPr/>
        </p:nvSpPr>
        <p:spPr bwMode="auto">
          <a:xfrm flipV="1">
            <a:off x="4658785" y="5000626"/>
            <a:ext cx="2116" cy="30321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 name="Line 77"/>
          <p:cNvSpPr>
            <a:spLocks noChangeShapeType="1"/>
          </p:cNvSpPr>
          <p:nvPr/>
        </p:nvSpPr>
        <p:spPr bwMode="auto">
          <a:xfrm flipV="1">
            <a:off x="4658785" y="5378451"/>
            <a:ext cx="2116" cy="30162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 name="Line 78"/>
          <p:cNvSpPr>
            <a:spLocks noChangeShapeType="1"/>
          </p:cNvSpPr>
          <p:nvPr/>
        </p:nvSpPr>
        <p:spPr bwMode="auto">
          <a:xfrm flipH="1">
            <a:off x="3208867" y="5272089"/>
            <a:ext cx="139700" cy="460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 name="Line 79"/>
          <p:cNvSpPr>
            <a:spLocks noChangeShapeType="1"/>
          </p:cNvSpPr>
          <p:nvPr/>
        </p:nvSpPr>
        <p:spPr bwMode="auto">
          <a:xfrm flipH="1">
            <a:off x="3208867" y="5348289"/>
            <a:ext cx="139700" cy="6032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 name="Line 80"/>
          <p:cNvSpPr>
            <a:spLocks noChangeShapeType="1"/>
          </p:cNvSpPr>
          <p:nvPr/>
        </p:nvSpPr>
        <p:spPr bwMode="auto">
          <a:xfrm flipH="1">
            <a:off x="4578351" y="5272089"/>
            <a:ext cx="139700" cy="460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0" name="Line 81"/>
          <p:cNvSpPr>
            <a:spLocks noChangeShapeType="1"/>
          </p:cNvSpPr>
          <p:nvPr/>
        </p:nvSpPr>
        <p:spPr bwMode="auto">
          <a:xfrm flipH="1">
            <a:off x="4578351" y="5348289"/>
            <a:ext cx="139700" cy="6032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 name="Line 82"/>
          <p:cNvSpPr>
            <a:spLocks noChangeShapeType="1"/>
          </p:cNvSpPr>
          <p:nvPr/>
        </p:nvSpPr>
        <p:spPr bwMode="auto">
          <a:xfrm flipV="1">
            <a:off x="3289300" y="3292475"/>
            <a:ext cx="2117" cy="28733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 name="Line 83"/>
          <p:cNvSpPr>
            <a:spLocks noChangeShapeType="1"/>
          </p:cNvSpPr>
          <p:nvPr/>
        </p:nvSpPr>
        <p:spPr bwMode="auto">
          <a:xfrm flipV="1">
            <a:off x="3289300" y="3670301"/>
            <a:ext cx="2117" cy="30321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 name="Line 84"/>
          <p:cNvSpPr>
            <a:spLocks noChangeShapeType="1"/>
          </p:cNvSpPr>
          <p:nvPr/>
        </p:nvSpPr>
        <p:spPr bwMode="auto">
          <a:xfrm flipV="1">
            <a:off x="4658785" y="3292475"/>
            <a:ext cx="2116" cy="28733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 name="Line 85"/>
          <p:cNvSpPr>
            <a:spLocks noChangeShapeType="1"/>
          </p:cNvSpPr>
          <p:nvPr/>
        </p:nvSpPr>
        <p:spPr bwMode="auto">
          <a:xfrm flipV="1">
            <a:off x="4658785" y="3670301"/>
            <a:ext cx="2116" cy="30321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 name="Line 86"/>
          <p:cNvSpPr>
            <a:spLocks noChangeShapeType="1"/>
          </p:cNvSpPr>
          <p:nvPr/>
        </p:nvSpPr>
        <p:spPr bwMode="auto">
          <a:xfrm flipH="1">
            <a:off x="3208867" y="3565525"/>
            <a:ext cx="139700" cy="444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 name="Line 87"/>
          <p:cNvSpPr>
            <a:spLocks noChangeShapeType="1"/>
          </p:cNvSpPr>
          <p:nvPr/>
        </p:nvSpPr>
        <p:spPr bwMode="auto">
          <a:xfrm flipH="1">
            <a:off x="3208867" y="3640139"/>
            <a:ext cx="139700" cy="460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 name="Line 88"/>
          <p:cNvSpPr>
            <a:spLocks noChangeShapeType="1"/>
          </p:cNvSpPr>
          <p:nvPr/>
        </p:nvSpPr>
        <p:spPr bwMode="auto">
          <a:xfrm flipH="1">
            <a:off x="4578351" y="3565525"/>
            <a:ext cx="139700" cy="444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 name="Line 89"/>
          <p:cNvSpPr>
            <a:spLocks noChangeShapeType="1"/>
          </p:cNvSpPr>
          <p:nvPr/>
        </p:nvSpPr>
        <p:spPr bwMode="auto">
          <a:xfrm flipH="1">
            <a:off x="4578351" y="3640139"/>
            <a:ext cx="139700" cy="460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89" name="Group 120"/>
          <p:cNvGrpSpPr>
            <a:grpSpLocks/>
          </p:cNvGrpSpPr>
          <p:nvPr/>
        </p:nvGrpSpPr>
        <p:grpSpPr bwMode="auto">
          <a:xfrm>
            <a:off x="423333" y="4200529"/>
            <a:ext cx="2175933" cy="787401"/>
            <a:chOff x="634" y="2853"/>
            <a:chExt cx="1028" cy="496"/>
          </a:xfrm>
        </p:grpSpPr>
        <p:sp>
          <p:nvSpPr>
            <p:cNvPr id="190" name="Rectangle 98"/>
            <p:cNvSpPr>
              <a:spLocks noChangeArrowheads="1"/>
            </p:cNvSpPr>
            <p:nvPr/>
          </p:nvSpPr>
          <p:spPr bwMode="auto">
            <a:xfrm>
              <a:off x="634" y="2996"/>
              <a:ext cx="1028" cy="162"/>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91" name="Line 99"/>
            <p:cNvSpPr>
              <a:spLocks noChangeShapeType="1"/>
            </p:cNvSpPr>
            <p:nvPr/>
          </p:nvSpPr>
          <p:spPr bwMode="auto">
            <a:xfrm flipV="1">
              <a:off x="957" y="2996"/>
              <a:ext cx="1" cy="16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 name="Line 100"/>
            <p:cNvSpPr>
              <a:spLocks noChangeShapeType="1"/>
            </p:cNvSpPr>
            <p:nvPr/>
          </p:nvSpPr>
          <p:spPr bwMode="auto">
            <a:xfrm flipV="1">
              <a:off x="1386" y="2996"/>
              <a:ext cx="1" cy="16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 name="Rectangle 101"/>
            <p:cNvSpPr>
              <a:spLocks noChangeArrowheads="1"/>
            </p:cNvSpPr>
            <p:nvPr/>
          </p:nvSpPr>
          <p:spPr bwMode="auto">
            <a:xfrm>
              <a:off x="1155" y="3015"/>
              <a:ext cx="3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7</a:t>
              </a:r>
              <a:endParaRPr lang="en-CA" altLang="en-US" sz="2400"/>
            </a:p>
          </p:txBody>
        </p:sp>
        <p:sp>
          <p:nvSpPr>
            <p:cNvPr id="194" name="Rectangle 102"/>
            <p:cNvSpPr>
              <a:spLocks noChangeArrowheads="1"/>
            </p:cNvSpPr>
            <p:nvPr/>
          </p:nvSpPr>
          <p:spPr bwMode="auto">
            <a:xfrm>
              <a:off x="1507" y="3015"/>
              <a:ext cx="3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4</a:t>
              </a:r>
              <a:endParaRPr lang="en-CA" altLang="en-US" sz="2400"/>
            </a:p>
          </p:txBody>
        </p:sp>
        <p:sp>
          <p:nvSpPr>
            <p:cNvPr id="195" name="Rectangle 103"/>
            <p:cNvSpPr>
              <a:spLocks noChangeArrowheads="1"/>
            </p:cNvSpPr>
            <p:nvPr/>
          </p:nvSpPr>
          <p:spPr bwMode="auto">
            <a:xfrm>
              <a:off x="798" y="3242"/>
              <a:ext cx="6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dirty="0">
                  <a:solidFill>
                    <a:srgbClr val="000000"/>
                  </a:solidFill>
                  <a:latin typeface="Nimbus Roman No9 L" charset="0"/>
                </a:rPr>
                <a:t>Main memory address</a:t>
              </a:r>
              <a:endParaRPr lang="en-CA" altLang="en-US" sz="2400" dirty="0"/>
            </a:p>
          </p:txBody>
        </p:sp>
        <p:sp>
          <p:nvSpPr>
            <p:cNvPr id="196" name="Rectangle 104"/>
            <p:cNvSpPr>
              <a:spLocks noChangeArrowheads="1"/>
            </p:cNvSpPr>
            <p:nvPr/>
          </p:nvSpPr>
          <p:spPr bwMode="auto">
            <a:xfrm>
              <a:off x="742" y="2853"/>
              <a:ext cx="4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T</a:t>
              </a:r>
              <a:endParaRPr lang="en-CA" altLang="en-US" sz="2400"/>
            </a:p>
          </p:txBody>
        </p:sp>
        <p:sp>
          <p:nvSpPr>
            <p:cNvPr id="197" name="Rectangle 105"/>
            <p:cNvSpPr>
              <a:spLocks noChangeArrowheads="1"/>
            </p:cNvSpPr>
            <p:nvPr/>
          </p:nvSpPr>
          <p:spPr bwMode="auto">
            <a:xfrm>
              <a:off x="785" y="2853"/>
              <a:ext cx="7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ag</a:t>
              </a:r>
              <a:endParaRPr lang="en-CA" altLang="en-US" sz="2400"/>
            </a:p>
          </p:txBody>
        </p:sp>
        <p:sp>
          <p:nvSpPr>
            <p:cNvPr id="198" name="Rectangle 106"/>
            <p:cNvSpPr>
              <a:spLocks noChangeArrowheads="1"/>
            </p:cNvSpPr>
            <p:nvPr/>
          </p:nvSpPr>
          <p:spPr bwMode="auto">
            <a:xfrm>
              <a:off x="1117" y="2853"/>
              <a:ext cx="16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a:t>
              </a:r>
              <a:endParaRPr lang="en-CA" altLang="en-US" sz="2400"/>
            </a:p>
          </p:txBody>
        </p:sp>
        <p:sp>
          <p:nvSpPr>
            <p:cNvPr id="199" name="Rectangle 107"/>
            <p:cNvSpPr>
              <a:spLocks noChangeArrowheads="1"/>
            </p:cNvSpPr>
            <p:nvPr/>
          </p:nvSpPr>
          <p:spPr bwMode="auto">
            <a:xfrm>
              <a:off x="1453" y="2853"/>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W</a:t>
              </a:r>
              <a:endParaRPr lang="en-CA" altLang="en-US" sz="2400"/>
            </a:p>
          </p:txBody>
        </p:sp>
        <p:sp>
          <p:nvSpPr>
            <p:cNvPr id="200" name="Rectangle 108"/>
            <p:cNvSpPr>
              <a:spLocks noChangeArrowheads="1"/>
            </p:cNvSpPr>
            <p:nvPr/>
          </p:nvSpPr>
          <p:spPr bwMode="auto">
            <a:xfrm>
              <a:off x="1521" y="2853"/>
              <a:ext cx="9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ord</a:t>
              </a:r>
              <a:endParaRPr lang="en-CA" altLang="en-US" sz="2400"/>
            </a:p>
          </p:txBody>
        </p:sp>
        <p:sp>
          <p:nvSpPr>
            <p:cNvPr id="201" name="Rectangle 109"/>
            <p:cNvSpPr>
              <a:spLocks noChangeArrowheads="1"/>
            </p:cNvSpPr>
            <p:nvPr/>
          </p:nvSpPr>
          <p:spPr bwMode="auto">
            <a:xfrm>
              <a:off x="783" y="3015"/>
              <a:ext cx="3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5</a:t>
              </a:r>
              <a:endParaRPr lang="en-CA" altLang="en-US" sz="2400"/>
            </a:p>
          </p:txBody>
        </p:sp>
      </p:grpSp>
      <p:sp>
        <p:nvSpPr>
          <p:cNvPr id="202" name="Rectangle 110"/>
          <p:cNvSpPr>
            <a:spLocks noChangeArrowheads="1"/>
          </p:cNvSpPr>
          <p:nvPr/>
        </p:nvSpPr>
        <p:spPr bwMode="auto">
          <a:xfrm>
            <a:off x="3289301" y="890589"/>
            <a:ext cx="1369484" cy="33178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03" name="Rectangle 111"/>
          <p:cNvSpPr>
            <a:spLocks noChangeArrowheads="1"/>
          </p:cNvSpPr>
          <p:nvPr/>
        </p:nvSpPr>
        <p:spPr bwMode="auto">
          <a:xfrm>
            <a:off x="3289301" y="1222376"/>
            <a:ext cx="1369484" cy="347663"/>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04" name="Rectangle 112"/>
          <p:cNvSpPr>
            <a:spLocks noChangeArrowheads="1"/>
          </p:cNvSpPr>
          <p:nvPr/>
        </p:nvSpPr>
        <p:spPr bwMode="auto">
          <a:xfrm>
            <a:off x="3289301" y="2946401"/>
            <a:ext cx="1369484" cy="34607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05" name="Rectangle 113"/>
          <p:cNvSpPr>
            <a:spLocks noChangeArrowheads="1"/>
          </p:cNvSpPr>
          <p:nvPr/>
        </p:nvSpPr>
        <p:spPr bwMode="auto">
          <a:xfrm>
            <a:off x="3289301" y="4321175"/>
            <a:ext cx="1369484" cy="331788"/>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06" name="Rectangle 114"/>
          <p:cNvSpPr>
            <a:spLocks noChangeArrowheads="1"/>
          </p:cNvSpPr>
          <p:nvPr/>
        </p:nvSpPr>
        <p:spPr bwMode="auto">
          <a:xfrm>
            <a:off x="3289301" y="2598738"/>
            <a:ext cx="1369484" cy="347662"/>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07" name="Rectangle 115"/>
          <p:cNvSpPr>
            <a:spLocks noChangeArrowheads="1"/>
          </p:cNvSpPr>
          <p:nvPr/>
        </p:nvSpPr>
        <p:spPr bwMode="auto">
          <a:xfrm>
            <a:off x="3289301" y="4652963"/>
            <a:ext cx="1369484" cy="347662"/>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08" name="Rectangle 16"/>
          <p:cNvSpPr>
            <a:spLocks noChangeArrowheads="1"/>
          </p:cNvSpPr>
          <p:nvPr/>
        </p:nvSpPr>
        <p:spPr bwMode="auto">
          <a:xfrm>
            <a:off x="914401" y="1935164"/>
            <a:ext cx="1369484" cy="346075"/>
          </a:xfrm>
          <a:prstGeom prst="rect">
            <a:avLst/>
          </a:prstGeom>
          <a:solidFill>
            <a:srgbClr val="B2FFFF"/>
          </a:solidFill>
          <a:ln w="0">
            <a:solidFill>
              <a:srgbClr val="B2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09" name="Rectangle 17"/>
          <p:cNvSpPr>
            <a:spLocks noChangeArrowheads="1"/>
          </p:cNvSpPr>
          <p:nvPr/>
        </p:nvSpPr>
        <p:spPr bwMode="auto">
          <a:xfrm>
            <a:off x="914401" y="1587501"/>
            <a:ext cx="1369484" cy="347663"/>
          </a:xfrm>
          <a:prstGeom prst="rect">
            <a:avLst/>
          </a:prstGeom>
          <a:solidFill>
            <a:srgbClr val="1AFFFF"/>
          </a:solidFill>
          <a:ln w="0">
            <a:solidFill>
              <a:srgbClr val="1A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10" name="Rectangle 18"/>
          <p:cNvSpPr>
            <a:spLocks noChangeArrowheads="1"/>
          </p:cNvSpPr>
          <p:nvPr/>
        </p:nvSpPr>
        <p:spPr bwMode="auto">
          <a:xfrm>
            <a:off x="914401" y="2962276"/>
            <a:ext cx="1369484" cy="347663"/>
          </a:xfrm>
          <a:prstGeom prst="rect">
            <a:avLst/>
          </a:prstGeom>
          <a:solidFill>
            <a:srgbClr val="808080"/>
          </a:solidFill>
          <a:ln w="0">
            <a:solidFill>
              <a:srgbClr val="808080"/>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11" name="Rectangle 19"/>
          <p:cNvSpPr>
            <a:spLocks noChangeArrowheads="1"/>
          </p:cNvSpPr>
          <p:nvPr/>
        </p:nvSpPr>
        <p:spPr bwMode="auto">
          <a:xfrm>
            <a:off x="914401" y="2962276"/>
            <a:ext cx="1369484" cy="347663"/>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12" name="Rectangle 20"/>
          <p:cNvSpPr>
            <a:spLocks noChangeArrowheads="1"/>
          </p:cNvSpPr>
          <p:nvPr/>
        </p:nvSpPr>
        <p:spPr bwMode="auto">
          <a:xfrm>
            <a:off x="230717" y="1587500"/>
            <a:ext cx="683683" cy="18097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13" name="Rectangle 21"/>
          <p:cNvSpPr>
            <a:spLocks noChangeArrowheads="1"/>
          </p:cNvSpPr>
          <p:nvPr/>
        </p:nvSpPr>
        <p:spPr bwMode="auto">
          <a:xfrm>
            <a:off x="230717" y="1935163"/>
            <a:ext cx="683683" cy="1651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14" name="Rectangle 22"/>
          <p:cNvSpPr>
            <a:spLocks noChangeArrowheads="1"/>
          </p:cNvSpPr>
          <p:nvPr/>
        </p:nvSpPr>
        <p:spPr bwMode="auto">
          <a:xfrm>
            <a:off x="230717" y="2962275"/>
            <a:ext cx="683683" cy="166688"/>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15" name="Rectangle 23"/>
          <p:cNvSpPr>
            <a:spLocks noChangeArrowheads="1"/>
          </p:cNvSpPr>
          <p:nvPr/>
        </p:nvSpPr>
        <p:spPr bwMode="auto">
          <a:xfrm>
            <a:off x="481768" y="1571626"/>
            <a:ext cx="19556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tag</a:t>
            </a:r>
            <a:endParaRPr lang="en-CA" altLang="en-US" sz="2400"/>
          </a:p>
        </p:txBody>
      </p:sp>
      <p:sp>
        <p:nvSpPr>
          <p:cNvPr id="216" name="Rectangle 24"/>
          <p:cNvSpPr>
            <a:spLocks noChangeArrowheads="1"/>
          </p:cNvSpPr>
          <p:nvPr/>
        </p:nvSpPr>
        <p:spPr bwMode="auto">
          <a:xfrm>
            <a:off x="481768" y="1919289"/>
            <a:ext cx="19556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tag</a:t>
            </a:r>
            <a:endParaRPr lang="en-CA" altLang="en-US" sz="2400"/>
          </a:p>
        </p:txBody>
      </p:sp>
      <p:sp>
        <p:nvSpPr>
          <p:cNvPr id="217" name="Rectangle 25"/>
          <p:cNvSpPr>
            <a:spLocks noChangeArrowheads="1"/>
          </p:cNvSpPr>
          <p:nvPr/>
        </p:nvSpPr>
        <p:spPr bwMode="auto">
          <a:xfrm>
            <a:off x="481768" y="2946401"/>
            <a:ext cx="19556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tag</a:t>
            </a:r>
            <a:endParaRPr lang="en-CA" altLang="en-US" sz="2400"/>
          </a:p>
        </p:txBody>
      </p:sp>
      <p:sp>
        <p:nvSpPr>
          <p:cNvPr id="218" name="Rectangle 26"/>
          <p:cNvSpPr>
            <a:spLocks noChangeArrowheads="1"/>
          </p:cNvSpPr>
          <p:nvPr/>
        </p:nvSpPr>
        <p:spPr bwMode="auto">
          <a:xfrm>
            <a:off x="1434853" y="1344614"/>
            <a:ext cx="40876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Cache</a:t>
            </a:r>
            <a:endParaRPr lang="en-CA" altLang="en-US" sz="2400"/>
          </a:p>
        </p:txBody>
      </p:sp>
      <p:sp>
        <p:nvSpPr>
          <p:cNvPr id="219" name="Rectangle 56"/>
          <p:cNvSpPr>
            <a:spLocks noChangeArrowheads="1"/>
          </p:cNvSpPr>
          <p:nvPr/>
        </p:nvSpPr>
        <p:spPr bwMode="auto">
          <a:xfrm>
            <a:off x="1035051" y="1677988"/>
            <a:ext cx="1128183" cy="165100"/>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20" name="Rectangle 57"/>
          <p:cNvSpPr>
            <a:spLocks noChangeArrowheads="1"/>
          </p:cNvSpPr>
          <p:nvPr/>
        </p:nvSpPr>
        <p:spPr bwMode="auto">
          <a:xfrm>
            <a:off x="1035051" y="1677988"/>
            <a:ext cx="1128183" cy="165100"/>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21" name="Rectangle 58"/>
          <p:cNvSpPr>
            <a:spLocks noChangeArrowheads="1"/>
          </p:cNvSpPr>
          <p:nvPr/>
        </p:nvSpPr>
        <p:spPr bwMode="auto">
          <a:xfrm>
            <a:off x="1035051" y="2025650"/>
            <a:ext cx="1128183" cy="165100"/>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22" name="Rectangle 59"/>
          <p:cNvSpPr>
            <a:spLocks noChangeArrowheads="1"/>
          </p:cNvSpPr>
          <p:nvPr/>
        </p:nvSpPr>
        <p:spPr bwMode="auto">
          <a:xfrm>
            <a:off x="1035051" y="2025650"/>
            <a:ext cx="1128183" cy="165100"/>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23" name="Rectangle 60"/>
          <p:cNvSpPr>
            <a:spLocks noChangeArrowheads="1"/>
          </p:cNvSpPr>
          <p:nvPr/>
        </p:nvSpPr>
        <p:spPr bwMode="auto">
          <a:xfrm>
            <a:off x="1035051" y="3052764"/>
            <a:ext cx="1128183" cy="166687"/>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24" name="Rectangle 61"/>
          <p:cNvSpPr>
            <a:spLocks noChangeArrowheads="1"/>
          </p:cNvSpPr>
          <p:nvPr/>
        </p:nvSpPr>
        <p:spPr bwMode="auto">
          <a:xfrm>
            <a:off x="1035051" y="3052764"/>
            <a:ext cx="1128183" cy="166687"/>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25" name="Rectangle 62"/>
          <p:cNvSpPr>
            <a:spLocks noChangeArrowheads="1"/>
          </p:cNvSpPr>
          <p:nvPr/>
        </p:nvSpPr>
        <p:spPr bwMode="auto">
          <a:xfrm>
            <a:off x="1439617" y="1676401"/>
            <a:ext cx="46326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0</a:t>
            </a:r>
            <a:endParaRPr lang="en-CA" altLang="en-US" sz="2400"/>
          </a:p>
        </p:txBody>
      </p:sp>
      <p:sp>
        <p:nvSpPr>
          <p:cNvPr id="226" name="Rectangle 63"/>
          <p:cNvSpPr>
            <a:spLocks noChangeArrowheads="1"/>
          </p:cNvSpPr>
          <p:nvPr/>
        </p:nvSpPr>
        <p:spPr bwMode="auto">
          <a:xfrm>
            <a:off x="1439617" y="2009776"/>
            <a:ext cx="46326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1</a:t>
            </a:r>
            <a:endParaRPr lang="en-CA" altLang="en-US" sz="2400"/>
          </a:p>
        </p:txBody>
      </p:sp>
      <p:sp>
        <p:nvSpPr>
          <p:cNvPr id="227" name="Rectangle 64"/>
          <p:cNvSpPr>
            <a:spLocks noChangeArrowheads="1"/>
          </p:cNvSpPr>
          <p:nvPr/>
        </p:nvSpPr>
        <p:spPr bwMode="auto">
          <a:xfrm>
            <a:off x="1367189" y="3036889"/>
            <a:ext cx="62036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127</a:t>
            </a:r>
            <a:endParaRPr lang="en-CA" altLang="en-US" sz="2400"/>
          </a:p>
        </p:txBody>
      </p:sp>
      <p:sp>
        <p:nvSpPr>
          <p:cNvPr id="228" name="Line 90"/>
          <p:cNvSpPr>
            <a:spLocks noChangeShapeType="1"/>
          </p:cNvSpPr>
          <p:nvPr/>
        </p:nvSpPr>
        <p:spPr bwMode="auto">
          <a:xfrm flipV="1">
            <a:off x="914400" y="2281239"/>
            <a:ext cx="2117" cy="2873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 name="Line 91"/>
          <p:cNvSpPr>
            <a:spLocks noChangeShapeType="1"/>
          </p:cNvSpPr>
          <p:nvPr/>
        </p:nvSpPr>
        <p:spPr bwMode="auto">
          <a:xfrm flipV="1">
            <a:off x="914400" y="2659063"/>
            <a:ext cx="2117" cy="30321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0" name="Line 92"/>
          <p:cNvSpPr>
            <a:spLocks noChangeShapeType="1"/>
          </p:cNvSpPr>
          <p:nvPr/>
        </p:nvSpPr>
        <p:spPr bwMode="auto">
          <a:xfrm flipV="1">
            <a:off x="2283885" y="2281239"/>
            <a:ext cx="2116" cy="2873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1" name="Line 93"/>
          <p:cNvSpPr>
            <a:spLocks noChangeShapeType="1"/>
          </p:cNvSpPr>
          <p:nvPr/>
        </p:nvSpPr>
        <p:spPr bwMode="auto">
          <a:xfrm flipV="1">
            <a:off x="2283885" y="2659063"/>
            <a:ext cx="2116" cy="30321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2" name="Line 94"/>
          <p:cNvSpPr>
            <a:spLocks noChangeShapeType="1"/>
          </p:cNvSpPr>
          <p:nvPr/>
        </p:nvSpPr>
        <p:spPr bwMode="auto">
          <a:xfrm flipH="1">
            <a:off x="855133" y="2554288"/>
            <a:ext cx="120651" cy="444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3" name="Line 95"/>
          <p:cNvSpPr>
            <a:spLocks noChangeShapeType="1"/>
          </p:cNvSpPr>
          <p:nvPr/>
        </p:nvSpPr>
        <p:spPr bwMode="auto">
          <a:xfrm flipH="1">
            <a:off x="855133" y="2628900"/>
            <a:ext cx="120651" cy="4603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4" name="Line 96"/>
          <p:cNvSpPr>
            <a:spLocks noChangeShapeType="1"/>
          </p:cNvSpPr>
          <p:nvPr/>
        </p:nvSpPr>
        <p:spPr bwMode="auto">
          <a:xfrm flipH="1">
            <a:off x="2224618" y="2554288"/>
            <a:ext cx="120649" cy="444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 name="Line 97"/>
          <p:cNvSpPr>
            <a:spLocks noChangeShapeType="1"/>
          </p:cNvSpPr>
          <p:nvPr/>
        </p:nvSpPr>
        <p:spPr bwMode="auto">
          <a:xfrm flipH="1">
            <a:off x="2224618" y="2628900"/>
            <a:ext cx="120649" cy="4603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 name="Rectangle 116"/>
          <p:cNvSpPr>
            <a:spLocks noChangeArrowheads="1"/>
          </p:cNvSpPr>
          <p:nvPr/>
        </p:nvSpPr>
        <p:spPr bwMode="auto">
          <a:xfrm>
            <a:off x="914401" y="1587501"/>
            <a:ext cx="1369484" cy="347663"/>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37" name="Rectangle 117"/>
          <p:cNvSpPr>
            <a:spLocks noChangeArrowheads="1"/>
          </p:cNvSpPr>
          <p:nvPr/>
        </p:nvSpPr>
        <p:spPr bwMode="auto">
          <a:xfrm>
            <a:off x="914401" y="1935164"/>
            <a:ext cx="1369484" cy="34607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3" name="Slide Number Placeholder 2"/>
          <p:cNvSpPr>
            <a:spLocks noGrp="1"/>
          </p:cNvSpPr>
          <p:nvPr>
            <p:ph type="sldNum" sz="quarter" idx="12"/>
          </p:nvPr>
        </p:nvSpPr>
        <p:spPr/>
        <p:txBody>
          <a:bodyPr/>
          <a:lstStyle/>
          <a:p>
            <a:fld id="{CB65DC77-F180-4F46-9AB4-E848A677D315}" type="slidenum">
              <a:rPr lang="ar-EG" smtClean="0"/>
              <a:t>27</a:t>
            </a:fld>
            <a:endParaRPr lang="ar-EG"/>
          </a:p>
        </p:txBody>
      </p:sp>
    </p:spTree>
    <p:extLst>
      <p:ext uri="{BB962C8B-B14F-4D97-AF65-F5344CB8AC3E}">
        <p14:creationId xmlns:p14="http://schemas.microsoft.com/office/powerpoint/2010/main" val="27005432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2110316" y="946153"/>
            <a:ext cx="9601196" cy="1303867"/>
          </a:xfrm>
        </p:spPr>
        <p:txBody>
          <a:bodyPr/>
          <a:lstStyle/>
          <a:p>
            <a:r>
              <a:rPr lang="en-US" altLang="en-US" b="1" dirty="0" smtClean="0"/>
              <a:t>Direct mapping</a:t>
            </a:r>
          </a:p>
        </p:txBody>
      </p:sp>
      <p:sp>
        <p:nvSpPr>
          <p:cNvPr id="14442" name="Text Box 123"/>
          <p:cNvSpPr txBox="1">
            <a:spLocks noChangeArrowheads="1"/>
          </p:cNvSpPr>
          <p:nvPr/>
        </p:nvSpPr>
        <p:spPr bwMode="auto">
          <a:xfrm>
            <a:off x="4940300" y="2395037"/>
            <a:ext cx="6730999"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l" rtl="0">
              <a:buFontTx/>
              <a:buChar char="•"/>
            </a:pPr>
            <a:r>
              <a:rPr lang="en-US" altLang="en-US" sz="2000" dirty="0" smtClean="0">
                <a:latin typeface="Comic Sans MS" panose="030F0702030302020204" pitchFamily="66" charset="0"/>
              </a:rPr>
              <a:t>Memory </a:t>
            </a:r>
            <a:r>
              <a:rPr lang="en-US" altLang="en-US" sz="2000" dirty="0" smtClean="0">
                <a:solidFill>
                  <a:srgbClr val="FF0000"/>
                </a:solidFill>
                <a:latin typeface="Comic Sans MS" panose="030F0702030302020204" pitchFamily="66" charset="0"/>
              </a:rPr>
              <a:t>address </a:t>
            </a:r>
            <a:r>
              <a:rPr lang="en-US" altLang="en-US" sz="2000" dirty="0" smtClean="0">
                <a:latin typeface="Comic Sans MS" panose="030F0702030302020204" pitchFamily="66" charset="0"/>
              </a:rPr>
              <a:t>is divided into </a:t>
            </a:r>
            <a:r>
              <a:rPr lang="en-US" altLang="en-US" sz="2000" dirty="0" smtClean="0">
                <a:solidFill>
                  <a:srgbClr val="FF0000"/>
                </a:solidFill>
                <a:latin typeface="Comic Sans MS" panose="030F0702030302020204" pitchFamily="66" charset="0"/>
              </a:rPr>
              <a:t>three</a:t>
            </a:r>
            <a:r>
              <a:rPr lang="en-US" altLang="en-US" sz="2000" dirty="0" smtClean="0">
                <a:latin typeface="Comic Sans MS" panose="030F0702030302020204" pitchFamily="66" charset="0"/>
              </a:rPr>
              <a:t> fields:</a:t>
            </a:r>
          </a:p>
          <a:p>
            <a:pPr algn="l" rtl="0"/>
            <a:r>
              <a:rPr lang="en-US" altLang="en-US" sz="2000" dirty="0" smtClean="0">
                <a:latin typeface="Comic Sans MS" panose="030F0702030302020204" pitchFamily="66" charset="0"/>
              </a:rPr>
              <a:t>    - Low order </a:t>
            </a:r>
            <a:r>
              <a:rPr lang="en-US" altLang="en-US" sz="2000" dirty="0" smtClean="0">
                <a:solidFill>
                  <a:srgbClr val="FF0000"/>
                </a:solidFill>
                <a:latin typeface="Comic Sans MS" panose="030F0702030302020204" pitchFamily="66" charset="0"/>
              </a:rPr>
              <a:t>4 bits </a:t>
            </a:r>
            <a:r>
              <a:rPr lang="en-US" altLang="en-US" sz="2000" dirty="0" smtClean="0">
                <a:latin typeface="Comic Sans MS" panose="030F0702030302020204" pitchFamily="66" charset="0"/>
              </a:rPr>
              <a:t>determine one of the 16</a:t>
            </a:r>
          </a:p>
          <a:p>
            <a:pPr algn="l" rtl="0"/>
            <a:r>
              <a:rPr lang="en-US" altLang="en-US" sz="2000" dirty="0" smtClean="0">
                <a:latin typeface="Comic Sans MS" panose="030F0702030302020204" pitchFamily="66" charset="0"/>
              </a:rPr>
              <a:t>      words in a block. </a:t>
            </a:r>
          </a:p>
          <a:p>
            <a:pPr algn="l" rtl="0"/>
            <a:r>
              <a:rPr lang="en-US" altLang="en-US" sz="2000" dirty="0" smtClean="0">
                <a:latin typeface="Comic Sans MS" panose="030F0702030302020204" pitchFamily="66" charset="0"/>
              </a:rPr>
              <a:t>    -When </a:t>
            </a:r>
            <a:r>
              <a:rPr lang="en-US" altLang="en-US" sz="2000" dirty="0">
                <a:latin typeface="Comic Sans MS" panose="030F0702030302020204" pitchFamily="66" charset="0"/>
              </a:rPr>
              <a:t>a new block is brought into the cache, the  </a:t>
            </a:r>
            <a:r>
              <a:rPr lang="en-US" altLang="en-US" sz="2000" dirty="0" smtClean="0">
                <a:latin typeface="Comic Sans MS" panose="030F0702030302020204" pitchFamily="66" charset="0"/>
              </a:rPr>
              <a:t>    	next </a:t>
            </a:r>
            <a:r>
              <a:rPr lang="en-US" altLang="en-US" sz="2000" dirty="0" smtClean="0">
                <a:solidFill>
                  <a:srgbClr val="FF0000"/>
                </a:solidFill>
                <a:latin typeface="Comic Sans MS" panose="030F0702030302020204" pitchFamily="66" charset="0"/>
              </a:rPr>
              <a:t>7 bits</a:t>
            </a:r>
            <a:r>
              <a:rPr lang="en-US" altLang="en-US" sz="2000" dirty="0" smtClean="0">
                <a:latin typeface="Comic Sans MS" panose="030F0702030302020204" pitchFamily="66" charset="0"/>
              </a:rPr>
              <a:t> determine which cache block this 	new block is placed in.</a:t>
            </a:r>
            <a:endParaRPr lang="en-US" altLang="en-US" sz="2000" dirty="0">
              <a:latin typeface="Comic Sans MS" panose="030F0702030302020204" pitchFamily="66" charset="0"/>
            </a:endParaRPr>
          </a:p>
          <a:p>
            <a:pPr algn="l" rtl="0"/>
            <a:r>
              <a:rPr lang="en-US" altLang="en-US" sz="2000" dirty="0" smtClean="0">
                <a:latin typeface="Comic Sans MS" panose="030F0702030302020204" pitchFamily="66" charset="0"/>
              </a:rPr>
              <a:t>    - High order </a:t>
            </a:r>
            <a:r>
              <a:rPr lang="en-US" altLang="en-US" sz="2000" dirty="0" smtClean="0">
                <a:solidFill>
                  <a:srgbClr val="FF0000"/>
                </a:solidFill>
                <a:latin typeface="Comic Sans MS" panose="030F0702030302020204" pitchFamily="66" charset="0"/>
              </a:rPr>
              <a:t>5 bits </a:t>
            </a:r>
            <a:r>
              <a:rPr lang="en-US" altLang="en-US" sz="2000" dirty="0" smtClean="0">
                <a:latin typeface="Comic Sans MS" panose="030F0702030302020204" pitchFamily="66" charset="0"/>
              </a:rPr>
              <a:t>determine which of the possible</a:t>
            </a:r>
          </a:p>
          <a:p>
            <a:pPr algn="l" rtl="0"/>
            <a:r>
              <a:rPr lang="en-US" altLang="en-US" sz="2000" dirty="0" smtClean="0">
                <a:latin typeface="Comic Sans MS" panose="030F0702030302020204" pitchFamily="66" charset="0"/>
              </a:rPr>
              <a:t>      32 set of  blocks of memory is currently present in 	the cache. </a:t>
            </a:r>
          </a:p>
          <a:p>
            <a:pPr algn="l" rtl="0"/>
            <a:r>
              <a:rPr lang="en-US" altLang="en-US" dirty="0">
                <a:solidFill>
                  <a:srgbClr val="0070C0"/>
                </a:solidFill>
                <a:latin typeface="Comic Sans MS" panose="030F0702030302020204" pitchFamily="66" charset="0"/>
              </a:rPr>
              <a:t>Tag size </a:t>
            </a:r>
            <a:r>
              <a:rPr lang="en-US" altLang="en-US" dirty="0" smtClean="0">
                <a:solidFill>
                  <a:srgbClr val="0070C0"/>
                </a:solidFill>
                <a:latin typeface="Comic Sans MS" panose="030F0702030302020204" pitchFamily="66" charset="0"/>
              </a:rPr>
              <a:t>= No of Blocks of memory / No of Blocks of cache = 4096/128 = 32 = 2^5</a:t>
            </a:r>
          </a:p>
          <a:p>
            <a:pPr algn="l" rtl="0">
              <a:buFontTx/>
              <a:buChar char="•"/>
            </a:pPr>
            <a:r>
              <a:rPr lang="en-US" altLang="en-US" sz="2000" dirty="0" smtClean="0">
                <a:solidFill>
                  <a:srgbClr val="C00000"/>
                </a:solidFill>
                <a:latin typeface="Comic Sans MS" panose="030F0702030302020204" pitchFamily="66" charset="0"/>
              </a:rPr>
              <a:t>Simple to implement but not very flexible.</a:t>
            </a:r>
            <a:endParaRPr lang="en-US" altLang="en-US" sz="2000" dirty="0">
              <a:solidFill>
                <a:srgbClr val="C00000"/>
              </a:solidFill>
              <a:latin typeface="Comic Sans MS" panose="030F0702030302020204" pitchFamily="66" charset="0"/>
            </a:endParaRPr>
          </a:p>
        </p:txBody>
      </p:sp>
      <p:sp>
        <p:nvSpPr>
          <p:cNvPr id="121" name="Rectangle 120"/>
          <p:cNvSpPr/>
          <p:nvPr/>
        </p:nvSpPr>
        <p:spPr>
          <a:xfrm>
            <a:off x="152400" y="825500"/>
            <a:ext cx="4648199" cy="52451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4"/>
          <p:cNvSpPr>
            <a:spLocks noChangeArrowheads="1"/>
          </p:cNvSpPr>
          <p:nvPr/>
        </p:nvSpPr>
        <p:spPr bwMode="auto">
          <a:xfrm>
            <a:off x="3289301" y="1222376"/>
            <a:ext cx="1369484" cy="347663"/>
          </a:xfrm>
          <a:prstGeom prst="rect">
            <a:avLst/>
          </a:prstGeom>
          <a:solidFill>
            <a:srgbClr val="B2FFFF"/>
          </a:solidFill>
          <a:ln w="0">
            <a:solidFill>
              <a:srgbClr val="B2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23" name="Rectangle 5"/>
          <p:cNvSpPr>
            <a:spLocks noChangeArrowheads="1"/>
          </p:cNvSpPr>
          <p:nvPr/>
        </p:nvSpPr>
        <p:spPr bwMode="auto">
          <a:xfrm>
            <a:off x="3289301" y="890589"/>
            <a:ext cx="1369484" cy="331787"/>
          </a:xfrm>
          <a:prstGeom prst="rect">
            <a:avLst/>
          </a:prstGeom>
          <a:solidFill>
            <a:srgbClr val="1AFFFF"/>
          </a:solidFill>
          <a:ln w="0">
            <a:solidFill>
              <a:srgbClr val="1A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24" name="Rectangle 6"/>
          <p:cNvSpPr>
            <a:spLocks noChangeArrowheads="1"/>
          </p:cNvSpPr>
          <p:nvPr/>
        </p:nvSpPr>
        <p:spPr bwMode="auto">
          <a:xfrm>
            <a:off x="3289301" y="2251076"/>
            <a:ext cx="1369484" cy="347663"/>
          </a:xfrm>
          <a:prstGeom prst="rect">
            <a:avLst/>
          </a:prstGeom>
          <a:solidFill>
            <a:srgbClr val="808080"/>
          </a:solidFill>
          <a:ln w="0">
            <a:solidFill>
              <a:srgbClr val="808080"/>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25" name="Rectangle 7"/>
          <p:cNvSpPr>
            <a:spLocks noChangeArrowheads="1"/>
          </p:cNvSpPr>
          <p:nvPr/>
        </p:nvSpPr>
        <p:spPr bwMode="auto">
          <a:xfrm>
            <a:off x="3289301" y="2251076"/>
            <a:ext cx="1369484" cy="347663"/>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26" name="Rectangle 8"/>
          <p:cNvSpPr>
            <a:spLocks noChangeArrowheads="1"/>
          </p:cNvSpPr>
          <p:nvPr/>
        </p:nvSpPr>
        <p:spPr bwMode="auto">
          <a:xfrm>
            <a:off x="3289301" y="2598738"/>
            <a:ext cx="1369484" cy="347662"/>
          </a:xfrm>
          <a:prstGeom prst="rect">
            <a:avLst/>
          </a:prstGeom>
          <a:solidFill>
            <a:srgbClr val="1AFFFF"/>
          </a:solidFill>
          <a:ln w="0">
            <a:solidFill>
              <a:srgbClr val="1A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27" name="Rectangle 9"/>
          <p:cNvSpPr>
            <a:spLocks noChangeArrowheads="1"/>
          </p:cNvSpPr>
          <p:nvPr/>
        </p:nvSpPr>
        <p:spPr bwMode="auto">
          <a:xfrm>
            <a:off x="3289301" y="2946401"/>
            <a:ext cx="1369484" cy="346075"/>
          </a:xfrm>
          <a:prstGeom prst="rect">
            <a:avLst/>
          </a:prstGeom>
          <a:solidFill>
            <a:srgbClr val="B2FFFF"/>
          </a:solidFill>
          <a:ln w="0">
            <a:solidFill>
              <a:srgbClr val="B2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28" name="Rectangle 10"/>
          <p:cNvSpPr>
            <a:spLocks noChangeArrowheads="1"/>
          </p:cNvSpPr>
          <p:nvPr/>
        </p:nvSpPr>
        <p:spPr bwMode="auto">
          <a:xfrm>
            <a:off x="3289301" y="3973513"/>
            <a:ext cx="1369484" cy="347662"/>
          </a:xfrm>
          <a:prstGeom prst="rect">
            <a:avLst/>
          </a:prstGeom>
          <a:solidFill>
            <a:srgbClr val="808080"/>
          </a:solidFill>
          <a:ln w="0">
            <a:solidFill>
              <a:srgbClr val="808080"/>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29" name="Rectangle 11"/>
          <p:cNvSpPr>
            <a:spLocks noChangeArrowheads="1"/>
          </p:cNvSpPr>
          <p:nvPr/>
        </p:nvSpPr>
        <p:spPr bwMode="auto">
          <a:xfrm>
            <a:off x="3289301" y="3973513"/>
            <a:ext cx="1369484" cy="347662"/>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30" name="Rectangle 12"/>
          <p:cNvSpPr>
            <a:spLocks noChangeArrowheads="1"/>
          </p:cNvSpPr>
          <p:nvPr/>
        </p:nvSpPr>
        <p:spPr bwMode="auto">
          <a:xfrm>
            <a:off x="3289301" y="4321175"/>
            <a:ext cx="1369484" cy="331788"/>
          </a:xfrm>
          <a:prstGeom prst="rect">
            <a:avLst/>
          </a:prstGeom>
          <a:solidFill>
            <a:srgbClr val="1AFFFF"/>
          </a:solidFill>
          <a:ln w="0">
            <a:solidFill>
              <a:srgbClr val="1A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31" name="Rectangle 13"/>
          <p:cNvSpPr>
            <a:spLocks noChangeArrowheads="1"/>
          </p:cNvSpPr>
          <p:nvPr/>
        </p:nvSpPr>
        <p:spPr bwMode="auto">
          <a:xfrm>
            <a:off x="3289301" y="4652963"/>
            <a:ext cx="1369484" cy="347662"/>
          </a:xfrm>
          <a:prstGeom prst="rect">
            <a:avLst/>
          </a:prstGeom>
          <a:solidFill>
            <a:srgbClr val="B2FFFF"/>
          </a:solidFill>
          <a:ln w="0">
            <a:solidFill>
              <a:srgbClr val="B2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32" name="Rectangle 14"/>
          <p:cNvSpPr>
            <a:spLocks noChangeArrowheads="1"/>
          </p:cNvSpPr>
          <p:nvPr/>
        </p:nvSpPr>
        <p:spPr bwMode="auto">
          <a:xfrm>
            <a:off x="3289301" y="5680076"/>
            <a:ext cx="1369484" cy="347663"/>
          </a:xfrm>
          <a:prstGeom prst="rect">
            <a:avLst/>
          </a:prstGeom>
          <a:solidFill>
            <a:srgbClr val="808080"/>
          </a:solidFill>
          <a:ln w="0">
            <a:solidFill>
              <a:srgbClr val="808080"/>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33" name="Rectangle 15"/>
          <p:cNvSpPr>
            <a:spLocks noChangeArrowheads="1"/>
          </p:cNvSpPr>
          <p:nvPr/>
        </p:nvSpPr>
        <p:spPr bwMode="auto">
          <a:xfrm>
            <a:off x="3289301" y="5680076"/>
            <a:ext cx="1369484" cy="347663"/>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grpSp>
        <p:nvGrpSpPr>
          <p:cNvPr id="134" name="Group 121"/>
          <p:cNvGrpSpPr>
            <a:grpSpLocks/>
          </p:cNvGrpSpPr>
          <p:nvPr/>
        </p:nvGrpSpPr>
        <p:grpSpPr bwMode="auto">
          <a:xfrm>
            <a:off x="2713563" y="920752"/>
            <a:ext cx="508000" cy="290513"/>
            <a:chOff x="2879" y="530"/>
            <a:chExt cx="240" cy="183"/>
          </a:xfrm>
        </p:grpSpPr>
        <p:sp>
          <p:nvSpPr>
            <p:cNvPr id="135" name="Rectangle 27"/>
            <p:cNvSpPr>
              <a:spLocks noChangeArrowheads="1"/>
            </p:cNvSpPr>
            <p:nvPr/>
          </p:nvSpPr>
          <p:spPr bwMode="auto">
            <a:xfrm>
              <a:off x="2914" y="530"/>
              <a:ext cx="14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Main</a:t>
              </a:r>
              <a:endParaRPr lang="en-CA" altLang="en-US" sz="2400"/>
            </a:p>
          </p:txBody>
        </p:sp>
        <p:sp>
          <p:nvSpPr>
            <p:cNvPr id="136" name="Rectangle 28"/>
            <p:cNvSpPr>
              <a:spLocks noChangeArrowheads="1"/>
            </p:cNvSpPr>
            <p:nvPr/>
          </p:nvSpPr>
          <p:spPr bwMode="auto">
            <a:xfrm>
              <a:off x="2879" y="606"/>
              <a:ext cx="24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memory</a:t>
              </a:r>
              <a:endParaRPr lang="en-CA" altLang="en-US" sz="2400"/>
            </a:p>
          </p:txBody>
        </p:sp>
      </p:grpSp>
      <p:sp>
        <p:nvSpPr>
          <p:cNvPr id="137" name="Rectangle 29"/>
          <p:cNvSpPr>
            <a:spLocks noChangeArrowheads="1"/>
          </p:cNvSpPr>
          <p:nvPr/>
        </p:nvSpPr>
        <p:spPr bwMode="auto">
          <a:xfrm>
            <a:off x="3388784" y="966789"/>
            <a:ext cx="1149349" cy="180975"/>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38" name="Rectangle 30"/>
          <p:cNvSpPr>
            <a:spLocks noChangeArrowheads="1"/>
          </p:cNvSpPr>
          <p:nvPr/>
        </p:nvSpPr>
        <p:spPr bwMode="auto">
          <a:xfrm>
            <a:off x="3388784" y="966789"/>
            <a:ext cx="1149349" cy="180975"/>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39" name="Rectangle 31"/>
          <p:cNvSpPr>
            <a:spLocks noChangeArrowheads="1"/>
          </p:cNvSpPr>
          <p:nvPr/>
        </p:nvSpPr>
        <p:spPr bwMode="auto">
          <a:xfrm>
            <a:off x="3388784" y="1314450"/>
            <a:ext cx="1149349" cy="165100"/>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40" name="Rectangle 32"/>
          <p:cNvSpPr>
            <a:spLocks noChangeArrowheads="1"/>
          </p:cNvSpPr>
          <p:nvPr/>
        </p:nvSpPr>
        <p:spPr bwMode="auto">
          <a:xfrm>
            <a:off x="3388784" y="1314450"/>
            <a:ext cx="1149349" cy="165100"/>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41" name="Rectangle 33"/>
          <p:cNvSpPr>
            <a:spLocks noChangeArrowheads="1"/>
          </p:cNvSpPr>
          <p:nvPr/>
        </p:nvSpPr>
        <p:spPr bwMode="auto">
          <a:xfrm>
            <a:off x="3388784" y="2341564"/>
            <a:ext cx="1149349" cy="180975"/>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42" name="Rectangle 34"/>
          <p:cNvSpPr>
            <a:spLocks noChangeArrowheads="1"/>
          </p:cNvSpPr>
          <p:nvPr/>
        </p:nvSpPr>
        <p:spPr bwMode="auto">
          <a:xfrm>
            <a:off x="3388784" y="2341564"/>
            <a:ext cx="1149349" cy="180975"/>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43" name="Rectangle 35"/>
          <p:cNvSpPr>
            <a:spLocks noChangeArrowheads="1"/>
          </p:cNvSpPr>
          <p:nvPr/>
        </p:nvSpPr>
        <p:spPr bwMode="auto">
          <a:xfrm>
            <a:off x="3388784" y="2689225"/>
            <a:ext cx="1149349" cy="165100"/>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44" name="Rectangle 36"/>
          <p:cNvSpPr>
            <a:spLocks noChangeArrowheads="1"/>
          </p:cNvSpPr>
          <p:nvPr/>
        </p:nvSpPr>
        <p:spPr bwMode="auto">
          <a:xfrm>
            <a:off x="3388784" y="2689225"/>
            <a:ext cx="1149349" cy="165100"/>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45" name="Rectangle 37"/>
          <p:cNvSpPr>
            <a:spLocks noChangeArrowheads="1"/>
          </p:cNvSpPr>
          <p:nvPr/>
        </p:nvSpPr>
        <p:spPr bwMode="auto">
          <a:xfrm>
            <a:off x="3388784" y="3036888"/>
            <a:ext cx="1149349" cy="165100"/>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46" name="Rectangle 38"/>
          <p:cNvSpPr>
            <a:spLocks noChangeArrowheads="1"/>
          </p:cNvSpPr>
          <p:nvPr/>
        </p:nvSpPr>
        <p:spPr bwMode="auto">
          <a:xfrm>
            <a:off x="3388784" y="3036888"/>
            <a:ext cx="1149349" cy="165100"/>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47" name="Rectangle 39"/>
          <p:cNvSpPr>
            <a:spLocks noChangeArrowheads="1"/>
          </p:cNvSpPr>
          <p:nvPr/>
        </p:nvSpPr>
        <p:spPr bwMode="auto">
          <a:xfrm>
            <a:off x="3388784" y="4064000"/>
            <a:ext cx="1149349" cy="166688"/>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48" name="Rectangle 40"/>
          <p:cNvSpPr>
            <a:spLocks noChangeArrowheads="1"/>
          </p:cNvSpPr>
          <p:nvPr/>
        </p:nvSpPr>
        <p:spPr bwMode="auto">
          <a:xfrm>
            <a:off x="3388784" y="4064000"/>
            <a:ext cx="1149349" cy="166688"/>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49" name="Rectangle 41"/>
          <p:cNvSpPr>
            <a:spLocks noChangeArrowheads="1"/>
          </p:cNvSpPr>
          <p:nvPr/>
        </p:nvSpPr>
        <p:spPr bwMode="auto">
          <a:xfrm>
            <a:off x="3388784" y="4395788"/>
            <a:ext cx="1149349" cy="182562"/>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50" name="Rectangle 42"/>
          <p:cNvSpPr>
            <a:spLocks noChangeArrowheads="1"/>
          </p:cNvSpPr>
          <p:nvPr/>
        </p:nvSpPr>
        <p:spPr bwMode="auto">
          <a:xfrm>
            <a:off x="3388784" y="4395788"/>
            <a:ext cx="1149349" cy="182562"/>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51" name="Rectangle 43"/>
          <p:cNvSpPr>
            <a:spLocks noChangeArrowheads="1"/>
          </p:cNvSpPr>
          <p:nvPr/>
        </p:nvSpPr>
        <p:spPr bwMode="auto">
          <a:xfrm>
            <a:off x="3388784" y="4743450"/>
            <a:ext cx="1149349" cy="166688"/>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52" name="Rectangle 44"/>
          <p:cNvSpPr>
            <a:spLocks noChangeArrowheads="1"/>
          </p:cNvSpPr>
          <p:nvPr/>
        </p:nvSpPr>
        <p:spPr bwMode="auto">
          <a:xfrm>
            <a:off x="3388784" y="4743450"/>
            <a:ext cx="1149349" cy="166688"/>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53" name="Rectangle 45"/>
          <p:cNvSpPr>
            <a:spLocks noChangeArrowheads="1"/>
          </p:cNvSpPr>
          <p:nvPr/>
        </p:nvSpPr>
        <p:spPr bwMode="auto">
          <a:xfrm>
            <a:off x="3388784" y="5772150"/>
            <a:ext cx="1149349" cy="165100"/>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54" name="Rectangle 46"/>
          <p:cNvSpPr>
            <a:spLocks noChangeArrowheads="1"/>
          </p:cNvSpPr>
          <p:nvPr/>
        </p:nvSpPr>
        <p:spPr bwMode="auto">
          <a:xfrm>
            <a:off x="3388784" y="5772150"/>
            <a:ext cx="1149349" cy="165100"/>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55" name="Rectangle 47"/>
          <p:cNvSpPr>
            <a:spLocks noChangeArrowheads="1"/>
          </p:cNvSpPr>
          <p:nvPr/>
        </p:nvSpPr>
        <p:spPr bwMode="auto">
          <a:xfrm>
            <a:off x="3812400" y="965201"/>
            <a:ext cx="46326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0</a:t>
            </a:r>
            <a:endParaRPr lang="en-CA" altLang="en-US" sz="2400"/>
          </a:p>
        </p:txBody>
      </p:sp>
      <p:sp>
        <p:nvSpPr>
          <p:cNvPr id="156" name="Rectangle 48"/>
          <p:cNvSpPr>
            <a:spLocks noChangeArrowheads="1"/>
          </p:cNvSpPr>
          <p:nvPr/>
        </p:nvSpPr>
        <p:spPr bwMode="auto">
          <a:xfrm>
            <a:off x="3812400" y="1312864"/>
            <a:ext cx="46326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1</a:t>
            </a:r>
            <a:endParaRPr lang="en-CA" altLang="en-US" sz="2400"/>
          </a:p>
        </p:txBody>
      </p:sp>
      <p:sp>
        <p:nvSpPr>
          <p:cNvPr id="157" name="Rectangle 49"/>
          <p:cNvSpPr>
            <a:spLocks noChangeArrowheads="1"/>
          </p:cNvSpPr>
          <p:nvPr/>
        </p:nvSpPr>
        <p:spPr bwMode="auto">
          <a:xfrm>
            <a:off x="3739972" y="2339976"/>
            <a:ext cx="62036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127</a:t>
            </a:r>
            <a:endParaRPr lang="en-CA" altLang="en-US" sz="2400"/>
          </a:p>
        </p:txBody>
      </p:sp>
      <p:sp>
        <p:nvSpPr>
          <p:cNvPr id="158" name="Rectangle 50"/>
          <p:cNvSpPr>
            <a:spLocks noChangeArrowheads="1"/>
          </p:cNvSpPr>
          <p:nvPr/>
        </p:nvSpPr>
        <p:spPr bwMode="auto">
          <a:xfrm>
            <a:off x="3739972" y="2687639"/>
            <a:ext cx="62036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128</a:t>
            </a:r>
            <a:endParaRPr lang="en-CA" altLang="en-US" sz="2400"/>
          </a:p>
        </p:txBody>
      </p:sp>
      <p:sp>
        <p:nvSpPr>
          <p:cNvPr id="159" name="Rectangle 51"/>
          <p:cNvSpPr>
            <a:spLocks noChangeArrowheads="1"/>
          </p:cNvSpPr>
          <p:nvPr/>
        </p:nvSpPr>
        <p:spPr bwMode="auto">
          <a:xfrm>
            <a:off x="3739972" y="3021014"/>
            <a:ext cx="62036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129</a:t>
            </a:r>
            <a:endParaRPr lang="en-CA" altLang="en-US" sz="2400"/>
          </a:p>
        </p:txBody>
      </p:sp>
      <p:sp>
        <p:nvSpPr>
          <p:cNvPr id="160" name="Rectangle 52"/>
          <p:cNvSpPr>
            <a:spLocks noChangeArrowheads="1"/>
          </p:cNvSpPr>
          <p:nvPr/>
        </p:nvSpPr>
        <p:spPr bwMode="auto">
          <a:xfrm>
            <a:off x="3739972" y="4048126"/>
            <a:ext cx="62036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255</a:t>
            </a:r>
            <a:endParaRPr lang="en-CA" altLang="en-US" sz="2400"/>
          </a:p>
        </p:txBody>
      </p:sp>
      <p:sp>
        <p:nvSpPr>
          <p:cNvPr id="161" name="Rectangle 53"/>
          <p:cNvSpPr>
            <a:spLocks noChangeArrowheads="1"/>
          </p:cNvSpPr>
          <p:nvPr/>
        </p:nvSpPr>
        <p:spPr bwMode="auto">
          <a:xfrm>
            <a:off x="3739972" y="4395789"/>
            <a:ext cx="62036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256</a:t>
            </a:r>
            <a:endParaRPr lang="en-CA" altLang="en-US" sz="2400"/>
          </a:p>
        </p:txBody>
      </p:sp>
      <p:sp>
        <p:nvSpPr>
          <p:cNvPr id="162" name="Rectangle 54"/>
          <p:cNvSpPr>
            <a:spLocks noChangeArrowheads="1"/>
          </p:cNvSpPr>
          <p:nvPr/>
        </p:nvSpPr>
        <p:spPr bwMode="auto">
          <a:xfrm>
            <a:off x="3739972" y="4743451"/>
            <a:ext cx="62036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257</a:t>
            </a:r>
            <a:endParaRPr lang="en-CA" altLang="en-US" sz="2400"/>
          </a:p>
        </p:txBody>
      </p:sp>
      <p:sp>
        <p:nvSpPr>
          <p:cNvPr id="163" name="Rectangle 55"/>
          <p:cNvSpPr>
            <a:spLocks noChangeArrowheads="1"/>
          </p:cNvSpPr>
          <p:nvPr/>
        </p:nvSpPr>
        <p:spPr bwMode="auto">
          <a:xfrm>
            <a:off x="3714342" y="5770564"/>
            <a:ext cx="69890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4095</a:t>
            </a:r>
            <a:endParaRPr lang="en-CA" altLang="en-US" sz="2400"/>
          </a:p>
        </p:txBody>
      </p:sp>
      <p:sp>
        <p:nvSpPr>
          <p:cNvPr id="164" name="Freeform 65"/>
          <p:cNvSpPr>
            <a:spLocks/>
          </p:cNvSpPr>
          <p:nvPr/>
        </p:nvSpPr>
        <p:spPr bwMode="auto">
          <a:xfrm>
            <a:off x="2413001" y="2290763"/>
            <a:ext cx="726017" cy="271462"/>
          </a:xfrm>
          <a:custGeom>
            <a:avLst/>
            <a:gdLst>
              <a:gd name="T0" fmla="*/ 2147483647 w 36"/>
              <a:gd name="T1" fmla="*/ 2147483647 h 18"/>
              <a:gd name="T2" fmla="*/ 2147483647 w 36"/>
              <a:gd name="T3" fmla="*/ 2147483647 h 18"/>
              <a:gd name="T4" fmla="*/ 2147483647 w 36"/>
              <a:gd name="T5" fmla="*/ 2147483647 h 18"/>
              <a:gd name="T6" fmla="*/ 2147483647 w 36"/>
              <a:gd name="T7" fmla="*/ 2147483647 h 18"/>
              <a:gd name="T8" fmla="*/ 2147483647 w 36"/>
              <a:gd name="T9" fmla="*/ 2147483647 h 18"/>
              <a:gd name="T10" fmla="*/ 2147483647 w 36"/>
              <a:gd name="T11" fmla="*/ 0 h 18"/>
              <a:gd name="T12" fmla="*/ 0 w 36"/>
              <a:gd name="T13" fmla="*/ 2147483647 h 18"/>
              <a:gd name="T14" fmla="*/ 2147483647 w 36"/>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18"/>
              <a:gd name="T26" fmla="*/ 36 w 36"/>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18">
                <a:moveTo>
                  <a:pt x="14" y="18"/>
                </a:moveTo>
                <a:lnTo>
                  <a:pt x="14" y="13"/>
                </a:lnTo>
                <a:lnTo>
                  <a:pt x="36" y="13"/>
                </a:lnTo>
                <a:lnTo>
                  <a:pt x="36" y="4"/>
                </a:lnTo>
                <a:lnTo>
                  <a:pt x="14" y="4"/>
                </a:lnTo>
                <a:lnTo>
                  <a:pt x="14" y="0"/>
                </a:lnTo>
                <a:lnTo>
                  <a:pt x="0" y="9"/>
                </a:lnTo>
                <a:lnTo>
                  <a:pt x="14" y="18"/>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 name="Line 66"/>
          <p:cNvSpPr>
            <a:spLocks noChangeShapeType="1"/>
          </p:cNvSpPr>
          <p:nvPr/>
        </p:nvSpPr>
        <p:spPr bwMode="auto">
          <a:xfrm flipV="1">
            <a:off x="3289300" y="1570038"/>
            <a:ext cx="2117" cy="30321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 name="Line 67"/>
          <p:cNvSpPr>
            <a:spLocks noChangeShapeType="1"/>
          </p:cNvSpPr>
          <p:nvPr/>
        </p:nvSpPr>
        <p:spPr bwMode="auto">
          <a:xfrm flipV="1">
            <a:off x="3289300" y="1963739"/>
            <a:ext cx="2117" cy="2873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 name="Line 68"/>
          <p:cNvSpPr>
            <a:spLocks noChangeShapeType="1"/>
          </p:cNvSpPr>
          <p:nvPr/>
        </p:nvSpPr>
        <p:spPr bwMode="auto">
          <a:xfrm flipV="1">
            <a:off x="4658785" y="1570038"/>
            <a:ext cx="2116" cy="30321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 name="Line 69"/>
          <p:cNvSpPr>
            <a:spLocks noChangeShapeType="1"/>
          </p:cNvSpPr>
          <p:nvPr/>
        </p:nvSpPr>
        <p:spPr bwMode="auto">
          <a:xfrm flipV="1">
            <a:off x="4658785" y="1963739"/>
            <a:ext cx="2116" cy="2873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 name="Line 70"/>
          <p:cNvSpPr>
            <a:spLocks noChangeShapeType="1"/>
          </p:cNvSpPr>
          <p:nvPr/>
        </p:nvSpPr>
        <p:spPr bwMode="auto">
          <a:xfrm flipH="1">
            <a:off x="3208867" y="1843089"/>
            <a:ext cx="139700" cy="6032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 name="Line 71"/>
          <p:cNvSpPr>
            <a:spLocks noChangeShapeType="1"/>
          </p:cNvSpPr>
          <p:nvPr/>
        </p:nvSpPr>
        <p:spPr bwMode="auto">
          <a:xfrm flipH="1">
            <a:off x="3208867" y="1933575"/>
            <a:ext cx="139700" cy="444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 name="Line 72"/>
          <p:cNvSpPr>
            <a:spLocks noChangeShapeType="1"/>
          </p:cNvSpPr>
          <p:nvPr/>
        </p:nvSpPr>
        <p:spPr bwMode="auto">
          <a:xfrm flipH="1">
            <a:off x="4578351" y="1843089"/>
            <a:ext cx="139700" cy="6032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 name="Line 73"/>
          <p:cNvSpPr>
            <a:spLocks noChangeShapeType="1"/>
          </p:cNvSpPr>
          <p:nvPr/>
        </p:nvSpPr>
        <p:spPr bwMode="auto">
          <a:xfrm flipH="1">
            <a:off x="4578351" y="1933575"/>
            <a:ext cx="139700" cy="444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 name="Line 74"/>
          <p:cNvSpPr>
            <a:spLocks noChangeShapeType="1"/>
          </p:cNvSpPr>
          <p:nvPr/>
        </p:nvSpPr>
        <p:spPr bwMode="auto">
          <a:xfrm flipV="1">
            <a:off x="3289300" y="5000626"/>
            <a:ext cx="2117" cy="30321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 name="Line 75"/>
          <p:cNvSpPr>
            <a:spLocks noChangeShapeType="1"/>
          </p:cNvSpPr>
          <p:nvPr/>
        </p:nvSpPr>
        <p:spPr bwMode="auto">
          <a:xfrm flipV="1">
            <a:off x="3289300" y="5378451"/>
            <a:ext cx="2117" cy="30162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 name="Line 76"/>
          <p:cNvSpPr>
            <a:spLocks noChangeShapeType="1"/>
          </p:cNvSpPr>
          <p:nvPr/>
        </p:nvSpPr>
        <p:spPr bwMode="auto">
          <a:xfrm flipV="1">
            <a:off x="4658785" y="5000626"/>
            <a:ext cx="2116" cy="30321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 name="Line 77"/>
          <p:cNvSpPr>
            <a:spLocks noChangeShapeType="1"/>
          </p:cNvSpPr>
          <p:nvPr/>
        </p:nvSpPr>
        <p:spPr bwMode="auto">
          <a:xfrm flipV="1">
            <a:off x="4658785" y="5378451"/>
            <a:ext cx="2116" cy="30162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 name="Line 78"/>
          <p:cNvSpPr>
            <a:spLocks noChangeShapeType="1"/>
          </p:cNvSpPr>
          <p:nvPr/>
        </p:nvSpPr>
        <p:spPr bwMode="auto">
          <a:xfrm flipH="1">
            <a:off x="3208867" y="5272089"/>
            <a:ext cx="139700" cy="460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 name="Line 79"/>
          <p:cNvSpPr>
            <a:spLocks noChangeShapeType="1"/>
          </p:cNvSpPr>
          <p:nvPr/>
        </p:nvSpPr>
        <p:spPr bwMode="auto">
          <a:xfrm flipH="1">
            <a:off x="3208867" y="5348289"/>
            <a:ext cx="139700" cy="6032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 name="Line 80"/>
          <p:cNvSpPr>
            <a:spLocks noChangeShapeType="1"/>
          </p:cNvSpPr>
          <p:nvPr/>
        </p:nvSpPr>
        <p:spPr bwMode="auto">
          <a:xfrm flipH="1">
            <a:off x="4578351" y="5272089"/>
            <a:ext cx="139700" cy="460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0" name="Line 81"/>
          <p:cNvSpPr>
            <a:spLocks noChangeShapeType="1"/>
          </p:cNvSpPr>
          <p:nvPr/>
        </p:nvSpPr>
        <p:spPr bwMode="auto">
          <a:xfrm flipH="1">
            <a:off x="4578351" y="5348289"/>
            <a:ext cx="139700" cy="6032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 name="Line 82"/>
          <p:cNvSpPr>
            <a:spLocks noChangeShapeType="1"/>
          </p:cNvSpPr>
          <p:nvPr/>
        </p:nvSpPr>
        <p:spPr bwMode="auto">
          <a:xfrm flipV="1">
            <a:off x="3289300" y="3292475"/>
            <a:ext cx="2117" cy="28733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 name="Line 83"/>
          <p:cNvSpPr>
            <a:spLocks noChangeShapeType="1"/>
          </p:cNvSpPr>
          <p:nvPr/>
        </p:nvSpPr>
        <p:spPr bwMode="auto">
          <a:xfrm flipV="1">
            <a:off x="3289300" y="3670301"/>
            <a:ext cx="2117" cy="30321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 name="Line 84"/>
          <p:cNvSpPr>
            <a:spLocks noChangeShapeType="1"/>
          </p:cNvSpPr>
          <p:nvPr/>
        </p:nvSpPr>
        <p:spPr bwMode="auto">
          <a:xfrm flipV="1">
            <a:off x="4658785" y="3292475"/>
            <a:ext cx="2116" cy="28733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 name="Line 85"/>
          <p:cNvSpPr>
            <a:spLocks noChangeShapeType="1"/>
          </p:cNvSpPr>
          <p:nvPr/>
        </p:nvSpPr>
        <p:spPr bwMode="auto">
          <a:xfrm flipV="1">
            <a:off x="4658785" y="3670301"/>
            <a:ext cx="2116" cy="30321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 name="Line 86"/>
          <p:cNvSpPr>
            <a:spLocks noChangeShapeType="1"/>
          </p:cNvSpPr>
          <p:nvPr/>
        </p:nvSpPr>
        <p:spPr bwMode="auto">
          <a:xfrm flipH="1">
            <a:off x="3208867" y="3565525"/>
            <a:ext cx="139700" cy="444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 name="Line 87"/>
          <p:cNvSpPr>
            <a:spLocks noChangeShapeType="1"/>
          </p:cNvSpPr>
          <p:nvPr/>
        </p:nvSpPr>
        <p:spPr bwMode="auto">
          <a:xfrm flipH="1">
            <a:off x="3208867" y="3640139"/>
            <a:ext cx="139700" cy="460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 name="Line 88"/>
          <p:cNvSpPr>
            <a:spLocks noChangeShapeType="1"/>
          </p:cNvSpPr>
          <p:nvPr/>
        </p:nvSpPr>
        <p:spPr bwMode="auto">
          <a:xfrm flipH="1">
            <a:off x="4578351" y="3565525"/>
            <a:ext cx="139700" cy="444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 name="Line 89"/>
          <p:cNvSpPr>
            <a:spLocks noChangeShapeType="1"/>
          </p:cNvSpPr>
          <p:nvPr/>
        </p:nvSpPr>
        <p:spPr bwMode="auto">
          <a:xfrm flipH="1">
            <a:off x="4578351" y="3640139"/>
            <a:ext cx="139700" cy="460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89" name="Group 120"/>
          <p:cNvGrpSpPr>
            <a:grpSpLocks/>
          </p:cNvGrpSpPr>
          <p:nvPr/>
        </p:nvGrpSpPr>
        <p:grpSpPr bwMode="auto">
          <a:xfrm>
            <a:off x="423333" y="4200529"/>
            <a:ext cx="2175933" cy="787401"/>
            <a:chOff x="634" y="2853"/>
            <a:chExt cx="1028" cy="496"/>
          </a:xfrm>
        </p:grpSpPr>
        <p:sp>
          <p:nvSpPr>
            <p:cNvPr id="190" name="Rectangle 98"/>
            <p:cNvSpPr>
              <a:spLocks noChangeArrowheads="1"/>
            </p:cNvSpPr>
            <p:nvPr/>
          </p:nvSpPr>
          <p:spPr bwMode="auto">
            <a:xfrm>
              <a:off x="634" y="2996"/>
              <a:ext cx="1028" cy="162"/>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91" name="Line 99"/>
            <p:cNvSpPr>
              <a:spLocks noChangeShapeType="1"/>
            </p:cNvSpPr>
            <p:nvPr/>
          </p:nvSpPr>
          <p:spPr bwMode="auto">
            <a:xfrm flipV="1">
              <a:off x="957" y="2996"/>
              <a:ext cx="1" cy="16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 name="Line 100"/>
            <p:cNvSpPr>
              <a:spLocks noChangeShapeType="1"/>
            </p:cNvSpPr>
            <p:nvPr/>
          </p:nvSpPr>
          <p:spPr bwMode="auto">
            <a:xfrm flipV="1">
              <a:off x="1386" y="2996"/>
              <a:ext cx="1" cy="16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 name="Rectangle 101"/>
            <p:cNvSpPr>
              <a:spLocks noChangeArrowheads="1"/>
            </p:cNvSpPr>
            <p:nvPr/>
          </p:nvSpPr>
          <p:spPr bwMode="auto">
            <a:xfrm>
              <a:off x="1155" y="3015"/>
              <a:ext cx="3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7</a:t>
              </a:r>
              <a:endParaRPr lang="en-CA" altLang="en-US" sz="2400"/>
            </a:p>
          </p:txBody>
        </p:sp>
        <p:sp>
          <p:nvSpPr>
            <p:cNvPr id="194" name="Rectangle 102"/>
            <p:cNvSpPr>
              <a:spLocks noChangeArrowheads="1"/>
            </p:cNvSpPr>
            <p:nvPr/>
          </p:nvSpPr>
          <p:spPr bwMode="auto">
            <a:xfrm>
              <a:off x="1507" y="3015"/>
              <a:ext cx="3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4</a:t>
              </a:r>
              <a:endParaRPr lang="en-CA" altLang="en-US" sz="2400"/>
            </a:p>
          </p:txBody>
        </p:sp>
        <p:sp>
          <p:nvSpPr>
            <p:cNvPr id="195" name="Rectangle 103"/>
            <p:cNvSpPr>
              <a:spLocks noChangeArrowheads="1"/>
            </p:cNvSpPr>
            <p:nvPr/>
          </p:nvSpPr>
          <p:spPr bwMode="auto">
            <a:xfrm>
              <a:off x="817" y="3242"/>
              <a:ext cx="6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dirty="0">
                  <a:solidFill>
                    <a:srgbClr val="000000"/>
                  </a:solidFill>
                  <a:latin typeface="Nimbus Roman No9 L" charset="0"/>
                </a:rPr>
                <a:t>Main memory address</a:t>
              </a:r>
              <a:endParaRPr lang="en-CA" altLang="en-US" sz="2400" dirty="0"/>
            </a:p>
          </p:txBody>
        </p:sp>
        <p:sp>
          <p:nvSpPr>
            <p:cNvPr id="196" name="Rectangle 104"/>
            <p:cNvSpPr>
              <a:spLocks noChangeArrowheads="1"/>
            </p:cNvSpPr>
            <p:nvPr/>
          </p:nvSpPr>
          <p:spPr bwMode="auto">
            <a:xfrm>
              <a:off x="742" y="2853"/>
              <a:ext cx="4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T</a:t>
              </a:r>
              <a:endParaRPr lang="en-CA" altLang="en-US" sz="2400"/>
            </a:p>
          </p:txBody>
        </p:sp>
        <p:sp>
          <p:nvSpPr>
            <p:cNvPr id="197" name="Rectangle 105"/>
            <p:cNvSpPr>
              <a:spLocks noChangeArrowheads="1"/>
            </p:cNvSpPr>
            <p:nvPr/>
          </p:nvSpPr>
          <p:spPr bwMode="auto">
            <a:xfrm>
              <a:off x="785" y="2853"/>
              <a:ext cx="7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ag</a:t>
              </a:r>
              <a:endParaRPr lang="en-CA" altLang="en-US" sz="2400"/>
            </a:p>
          </p:txBody>
        </p:sp>
        <p:sp>
          <p:nvSpPr>
            <p:cNvPr id="198" name="Rectangle 106"/>
            <p:cNvSpPr>
              <a:spLocks noChangeArrowheads="1"/>
            </p:cNvSpPr>
            <p:nvPr/>
          </p:nvSpPr>
          <p:spPr bwMode="auto">
            <a:xfrm>
              <a:off x="1117" y="2853"/>
              <a:ext cx="16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a:t>
              </a:r>
              <a:endParaRPr lang="en-CA" altLang="en-US" sz="2400"/>
            </a:p>
          </p:txBody>
        </p:sp>
        <p:sp>
          <p:nvSpPr>
            <p:cNvPr id="199" name="Rectangle 107"/>
            <p:cNvSpPr>
              <a:spLocks noChangeArrowheads="1"/>
            </p:cNvSpPr>
            <p:nvPr/>
          </p:nvSpPr>
          <p:spPr bwMode="auto">
            <a:xfrm>
              <a:off x="1453" y="2853"/>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W</a:t>
              </a:r>
              <a:endParaRPr lang="en-CA" altLang="en-US" sz="2400"/>
            </a:p>
          </p:txBody>
        </p:sp>
        <p:sp>
          <p:nvSpPr>
            <p:cNvPr id="200" name="Rectangle 108"/>
            <p:cNvSpPr>
              <a:spLocks noChangeArrowheads="1"/>
            </p:cNvSpPr>
            <p:nvPr/>
          </p:nvSpPr>
          <p:spPr bwMode="auto">
            <a:xfrm>
              <a:off x="1521" y="2853"/>
              <a:ext cx="9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ord</a:t>
              </a:r>
              <a:endParaRPr lang="en-CA" altLang="en-US" sz="2400"/>
            </a:p>
          </p:txBody>
        </p:sp>
        <p:sp>
          <p:nvSpPr>
            <p:cNvPr id="201" name="Rectangle 109"/>
            <p:cNvSpPr>
              <a:spLocks noChangeArrowheads="1"/>
            </p:cNvSpPr>
            <p:nvPr/>
          </p:nvSpPr>
          <p:spPr bwMode="auto">
            <a:xfrm>
              <a:off x="783" y="3015"/>
              <a:ext cx="3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5</a:t>
              </a:r>
              <a:endParaRPr lang="en-CA" altLang="en-US" sz="2400"/>
            </a:p>
          </p:txBody>
        </p:sp>
      </p:grpSp>
      <p:sp>
        <p:nvSpPr>
          <p:cNvPr id="202" name="Rectangle 110"/>
          <p:cNvSpPr>
            <a:spLocks noChangeArrowheads="1"/>
          </p:cNvSpPr>
          <p:nvPr/>
        </p:nvSpPr>
        <p:spPr bwMode="auto">
          <a:xfrm>
            <a:off x="3289301" y="890589"/>
            <a:ext cx="1369484" cy="33178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03" name="Rectangle 111"/>
          <p:cNvSpPr>
            <a:spLocks noChangeArrowheads="1"/>
          </p:cNvSpPr>
          <p:nvPr/>
        </p:nvSpPr>
        <p:spPr bwMode="auto">
          <a:xfrm>
            <a:off x="3289301" y="1222376"/>
            <a:ext cx="1369484" cy="347663"/>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04" name="Rectangle 112"/>
          <p:cNvSpPr>
            <a:spLocks noChangeArrowheads="1"/>
          </p:cNvSpPr>
          <p:nvPr/>
        </p:nvSpPr>
        <p:spPr bwMode="auto">
          <a:xfrm>
            <a:off x="3289301" y="2946401"/>
            <a:ext cx="1369484" cy="34607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05" name="Rectangle 113"/>
          <p:cNvSpPr>
            <a:spLocks noChangeArrowheads="1"/>
          </p:cNvSpPr>
          <p:nvPr/>
        </p:nvSpPr>
        <p:spPr bwMode="auto">
          <a:xfrm>
            <a:off x="3289301" y="4321175"/>
            <a:ext cx="1369484" cy="331788"/>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06" name="Rectangle 114"/>
          <p:cNvSpPr>
            <a:spLocks noChangeArrowheads="1"/>
          </p:cNvSpPr>
          <p:nvPr/>
        </p:nvSpPr>
        <p:spPr bwMode="auto">
          <a:xfrm>
            <a:off x="3289301" y="2598738"/>
            <a:ext cx="1369484" cy="347662"/>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07" name="Rectangle 115"/>
          <p:cNvSpPr>
            <a:spLocks noChangeArrowheads="1"/>
          </p:cNvSpPr>
          <p:nvPr/>
        </p:nvSpPr>
        <p:spPr bwMode="auto">
          <a:xfrm>
            <a:off x="3289301" y="4652963"/>
            <a:ext cx="1369484" cy="347662"/>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08" name="Rectangle 16"/>
          <p:cNvSpPr>
            <a:spLocks noChangeArrowheads="1"/>
          </p:cNvSpPr>
          <p:nvPr/>
        </p:nvSpPr>
        <p:spPr bwMode="auto">
          <a:xfrm>
            <a:off x="914401" y="1935164"/>
            <a:ext cx="1369484" cy="346075"/>
          </a:xfrm>
          <a:prstGeom prst="rect">
            <a:avLst/>
          </a:prstGeom>
          <a:solidFill>
            <a:srgbClr val="B2FFFF"/>
          </a:solidFill>
          <a:ln w="0">
            <a:solidFill>
              <a:srgbClr val="B2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09" name="Rectangle 17"/>
          <p:cNvSpPr>
            <a:spLocks noChangeArrowheads="1"/>
          </p:cNvSpPr>
          <p:nvPr/>
        </p:nvSpPr>
        <p:spPr bwMode="auto">
          <a:xfrm>
            <a:off x="914401" y="1587501"/>
            <a:ext cx="1369484" cy="347663"/>
          </a:xfrm>
          <a:prstGeom prst="rect">
            <a:avLst/>
          </a:prstGeom>
          <a:solidFill>
            <a:srgbClr val="1AFFFF"/>
          </a:solidFill>
          <a:ln w="0">
            <a:solidFill>
              <a:srgbClr val="1A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10" name="Rectangle 18"/>
          <p:cNvSpPr>
            <a:spLocks noChangeArrowheads="1"/>
          </p:cNvSpPr>
          <p:nvPr/>
        </p:nvSpPr>
        <p:spPr bwMode="auto">
          <a:xfrm>
            <a:off x="914401" y="2962276"/>
            <a:ext cx="1369484" cy="347663"/>
          </a:xfrm>
          <a:prstGeom prst="rect">
            <a:avLst/>
          </a:prstGeom>
          <a:solidFill>
            <a:srgbClr val="808080"/>
          </a:solidFill>
          <a:ln w="0">
            <a:solidFill>
              <a:srgbClr val="808080"/>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11" name="Rectangle 19"/>
          <p:cNvSpPr>
            <a:spLocks noChangeArrowheads="1"/>
          </p:cNvSpPr>
          <p:nvPr/>
        </p:nvSpPr>
        <p:spPr bwMode="auto">
          <a:xfrm>
            <a:off x="914401" y="2962276"/>
            <a:ext cx="1369484" cy="347663"/>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12" name="Rectangle 20"/>
          <p:cNvSpPr>
            <a:spLocks noChangeArrowheads="1"/>
          </p:cNvSpPr>
          <p:nvPr/>
        </p:nvSpPr>
        <p:spPr bwMode="auto">
          <a:xfrm>
            <a:off x="230717" y="1587500"/>
            <a:ext cx="683683" cy="18097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13" name="Rectangle 21"/>
          <p:cNvSpPr>
            <a:spLocks noChangeArrowheads="1"/>
          </p:cNvSpPr>
          <p:nvPr/>
        </p:nvSpPr>
        <p:spPr bwMode="auto">
          <a:xfrm>
            <a:off x="230717" y="1935163"/>
            <a:ext cx="683683" cy="1651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14" name="Rectangle 22"/>
          <p:cNvSpPr>
            <a:spLocks noChangeArrowheads="1"/>
          </p:cNvSpPr>
          <p:nvPr/>
        </p:nvSpPr>
        <p:spPr bwMode="auto">
          <a:xfrm>
            <a:off x="230717" y="2962275"/>
            <a:ext cx="683683" cy="166688"/>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15" name="Rectangle 23"/>
          <p:cNvSpPr>
            <a:spLocks noChangeArrowheads="1"/>
          </p:cNvSpPr>
          <p:nvPr/>
        </p:nvSpPr>
        <p:spPr bwMode="auto">
          <a:xfrm>
            <a:off x="481768" y="1571626"/>
            <a:ext cx="19556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tag</a:t>
            </a:r>
            <a:endParaRPr lang="en-CA" altLang="en-US" sz="2400"/>
          </a:p>
        </p:txBody>
      </p:sp>
      <p:sp>
        <p:nvSpPr>
          <p:cNvPr id="216" name="Rectangle 24"/>
          <p:cNvSpPr>
            <a:spLocks noChangeArrowheads="1"/>
          </p:cNvSpPr>
          <p:nvPr/>
        </p:nvSpPr>
        <p:spPr bwMode="auto">
          <a:xfrm>
            <a:off x="481768" y="1919289"/>
            <a:ext cx="19556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tag</a:t>
            </a:r>
            <a:endParaRPr lang="en-CA" altLang="en-US" sz="2400"/>
          </a:p>
        </p:txBody>
      </p:sp>
      <p:sp>
        <p:nvSpPr>
          <p:cNvPr id="217" name="Rectangle 25"/>
          <p:cNvSpPr>
            <a:spLocks noChangeArrowheads="1"/>
          </p:cNvSpPr>
          <p:nvPr/>
        </p:nvSpPr>
        <p:spPr bwMode="auto">
          <a:xfrm>
            <a:off x="481768" y="2946401"/>
            <a:ext cx="19556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tag</a:t>
            </a:r>
            <a:endParaRPr lang="en-CA" altLang="en-US" sz="2400"/>
          </a:p>
        </p:txBody>
      </p:sp>
      <p:sp>
        <p:nvSpPr>
          <p:cNvPr id="218" name="Rectangle 26"/>
          <p:cNvSpPr>
            <a:spLocks noChangeArrowheads="1"/>
          </p:cNvSpPr>
          <p:nvPr/>
        </p:nvSpPr>
        <p:spPr bwMode="auto">
          <a:xfrm>
            <a:off x="1434853" y="1344614"/>
            <a:ext cx="40876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Cache</a:t>
            </a:r>
            <a:endParaRPr lang="en-CA" altLang="en-US" sz="2400"/>
          </a:p>
        </p:txBody>
      </p:sp>
      <p:sp>
        <p:nvSpPr>
          <p:cNvPr id="219" name="Rectangle 56"/>
          <p:cNvSpPr>
            <a:spLocks noChangeArrowheads="1"/>
          </p:cNvSpPr>
          <p:nvPr/>
        </p:nvSpPr>
        <p:spPr bwMode="auto">
          <a:xfrm>
            <a:off x="1035051" y="1677988"/>
            <a:ext cx="1128183" cy="165100"/>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20" name="Rectangle 57"/>
          <p:cNvSpPr>
            <a:spLocks noChangeArrowheads="1"/>
          </p:cNvSpPr>
          <p:nvPr/>
        </p:nvSpPr>
        <p:spPr bwMode="auto">
          <a:xfrm>
            <a:off x="1035051" y="1677988"/>
            <a:ext cx="1128183" cy="165100"/>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21" name="Rectangle 58"/>
          <p:cNvSpPr>
            <a:spLocks noChangeArrowheads="1"/>
          </p:cNvSpPr>
          <p:nvPr/>
        </p:nvSpPr>
        <p:spPr bwMode="auto">
          <a:xfrm>
            <a:off x="1035051" y="2025650"/>
            <a:ext cx="1128183" cy="165100"/>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22" name="Rectangle 59"/>
          <p:cNvSpPr>
            <a:spLocks noChangeArrowheads="1"/>
          </p:cNvSpPr>
          <p:nvPr/>
        </p:nvSpPr>
        <p:spPr bwMode="auto">
          <a:xfrm>
            <a:off x="1035051" y="2025650"/>
            <a:ext cx="1128183" cy="165100"/>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23" name="Rectangle 60"/>
          <p:cNvSpPr>
            <a:spLocks noChangeArrowheads="1"/>
          </p:cNvSpPr>
          <p:nvPr/>
        </p:nvSpPr>
        <p:spPr bwMode="auto">
          <a:xfrm>
            <a:off x="1035051" y="3052764"/>
            <a:ext cx="1128183" cy="166687"/>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24" name="Rectangle 61"/>
          <p:cNvSpPr>
            <a:spLocks noChangeArrowheads="1"/>
          </p:cNvSpPr>
          <p:nvPr/>
        </p:nvSpPr>
        <p:spPr bwMode="auto">
          <a:xfrm>
            <a:off x="1035051" y="3052764"/>
            <a:ext cx="1128183" cy="166687"/>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25" name="Rectangle 62"/>
          <p:cNvSpPr>
            <a:spLocks noChangeArrowheads="1"/>
          </p:cNvSpPr>
          <p:nvPr/>
        </p:nvSpPr>
        <p:spPr bwMode="auto">
          <a:xfrm>
            <a:off x="1439617" y="1676401"/>
            <a:ext cx="46326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0</a:t>
            </a:r>
            <a:endParaRPr lang="en-CA" altLang="en-US" sz="2400"/>
          </a:p>
        </p:txBody>
      </p:sp>
      <p:sp>
        <p:nvSpPr>
          <p:cNvPr id="226" name="Rectangle 63"/>
          <p:cNvSpPr>
            <a:spLocks noChangeArrowheads="1"/>
          </p:cNvSpPr>
          <p:nvPr/>
        </p:nvSpPr>
        <p:spPr bwMode="auto">
          <a:xfrm>
            <a:off x="1439617" y="2009776"/>
            <a:ext cx="46326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1</a:t>
            </a:r>
            <a:endParaRPr lang="en-CA" altLang="en-US" sz="2400"/>
          </a:p>
        </p:txBody>
      </p:sp>
      <p:sp>
        <p:nvSpPr>
          <p:cNvPr id="227" name="Rectangle 64"/>
          <p:cNvSpPr>
            <a:spLocks noChangeArrowheads="1"/>
          </p:cNvSpPr>
          <p:nvPr/>
        </p:nvSpPr>
        <p:spPr bwMode="auto">
          <a:xfrm>
            <a:off x="1367189" y="3036889"/>
            <a:ext cx="62036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127</a:t>
            </a:r>
            <a:endParaRPr lang="en-CA" altLang="en-US" sz="2400"/>
          </a:p>
        </p:txBody>
      </p:sp>
      <p:sp>
        <p:nvSpPr>
          <p:cNvPr id="228" name="Line 90"/>
          <p:cNvSpPr>
            <a:spLocks noChangeShapeType="1"/>
          </p:cNvSpPr>
          <p:nvPr/>
        </p:nvSpPr>
        <p:spPr bwMode="auto">
          <a:xfrm flipV="1">
            <a:off x="914400" y="2281239"/>
            <a:ext cx="2117" cy="2873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 name="Line 91"/>
          <p:cNvSpPr>
            <a:spLocks noChangeShapeType="1"/>
          </p:cNvSpPr>
          <p:nvPr/>
        </p:nvSpPr>
        <p:spPr bwMode="auto">
          <a:xfrm flipV="1">
            <a:off x="914400" y="2659063"/>
            <a:ext cx="2117" cy="30321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0" name="Line 92"/>
          <p:cNvSpPr>
            <a:spLocks noChangeShapeType="1"/>
          </p:cNvSpPr>
          <p:nvPr/>
        </p:nvSpPr>
        <p:spPr bwMode="auto">
          <a:xfrm flipV="1">
            <a:off x="2283885" y="2281239"/>
            <a:ext cx="2116" cy="2873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1" name="Line 93"/>
          <p:cNvSpPr>
            <a:spLocks noChangeShapeType="1"/>
          </p:cNvSpPr>
          <p:nvPr/>
        </p:nvSpPr>
        <p:spPr bwMode="auto">
          <a:xfrm flipV="1">
            <a:off x="2283885" y="2659063"/>
            <a:ext cx="2116" cy="30321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2" name="Line 94"/>
          <p:cNvSpPr>
            <a:spLocks noChangeShapeType="1"/>
          </p:cNvSpPr>
          <p:nvPr/>
        </p:nvSpPr>
        <p:spPr bwMode="auto">
          <a:xfrm flipH="1">
            <a:off x="855133" y="2554288"/>
            <a:ext cx="120651" cy="444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3" name="Line 95"/>
          <p:cNvSpPr>
            <a:spLocks noChangeShapeType="1"/>
          </p:cNvSpPr>
          <p:nvPr/>
        </p:nvSpPr>
        <p:spPr bwMode="auto">
          <a:xfrm flipH="1">
            <a:off x="855133" y="2628900"/>
            <a:ext cx="120651" cy="4603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4" name="Line 96"/>
          <p:cNvSpPr>
            <a:spLocks noChangeShapeType="1"/>
          </p:cNvSpPr>
          <p:nvPr/>
        </p:nvSpPr>
        <p:spPr bwMode="auto">
          <a:xfrm flipH="1">
            <a:off x="2224618" y="2554288"/>
            <a:ext cx="120649" cy="444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 name="Line 97"/>
          <p:cNvSpPr>
            <a:spLocks noChangeShapeType="1"/>
          </p:cNvSpPr>
          <p:nvPr/>
        </p:nvSpPr>
        <p:spPr bwMode="auto">
          <a:xfrm flipH="1">
            <a:off x="2224618" y="2628900"/>
            <a:ext cx="120649" cy="4603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 name="Rectangle 116"/>
          <p:cNvSpPr>
            <a:spLocks noChangeArrowheads="1"/>
          </p:cNvSpPr>
          <p:nvPr/>
        </p:nvSpPr>
        <p:spPr bwMode="auto">
          <a:xfrm>
            <a:off x="914401" y="1587501"/>
            <a:ext cx="1369484" cy="347663"/>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37" name="Rectangle 117"/>
          <p:cNvSpPr>
            <a:spLocks noChangeArrowheads="1"/>
          </p:cNvSpPr>
          <p:nvPr/>
        </p:nvSpPr>
        <p:spPr bwMode="auto">
          <a:xfrm>
            <a:off x="914401" y="1935164"/>
            <a:ext cx="1369484" cy="34607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 name="Slide Number Placeholder 1"/>
          <p:cNvSpPr>
            <a:spLocks noGrp="1"/>
          </p:cNvSpPr>
          <p:nvPr>
            <p:ph type="sldNum" sz="quarter" idx="12"/>
          </p:nvPr>
        </p:nvSpPr>
        <p:spPr/>
        <p:txBody>
          <a:bodyPr/>
          <a:lstStyle/>
          <a:p>
            <a:fld id="{CB65DC77-F180-4F46-9AB4-E848A677D315}" type="slidenum">
              <a:rPr lang="ar-EG" smtClean="0"/>
              <a:t>28</a:t>
            </a:fld>
            <a:endParaRPr lang="ar-EG"/>
          </a:p>
        </p:txBody>
      </p:sp>
    </p:spTree>
    <p:extLst>
      <p:ext uri="{BB962C8B-B14F-4D97-AF65-F5344CB8AC3E}">
        <p14:creationId xmlns:p14="http://schemas.microsoft.com/office/powerpoint/2010/main" val="27005432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2690285" y="990073"/>
            <a:ext cx="9601196" cy="1303867"/>
          </a:xfrm>
        </p:spPr>
        <p:txBody>
          <a:bodyPr/>
          <a:lstStyle/>
          <a:p>
            <a:r>
              <a:rPr lang="en-US" altLang="en-US" b="1" dirty="0" smtClean="0"/>
              <a:t>Associative mapping</a:t>
            </a:r>
          </a:p>
        </p:txBody>
      </p:sp>
      <p:sp>
        <p:nvSpPr>
          <p:cNvPr id="15474" name="Text Box 130"/>
          <p:cNvSpPr txBox="1">
            <a:spLocks noChangeArrowheads="1"/>
          </p:cNvSpPr>
          <p:nvPr/>
        </p:nvSpPr>
        <p:spPr bwMode="auto">
          <a:xfrm>
            <a:off x="4995334" y="2459039"/>
            <a:ext cx="6802966"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l" rtl="0">
              <a:buFontTx/>
              <a:buChar char="•"/>
            </a:pPr>
            <a:r>
              <a:rPr lang="en-US" altLang="en-US" sz="2000" dirty="0">
                <a:latin typeface="Comic Sans MS" panose="030F0702030302020204" pitchFamily="66" charset="0"/>
              </a:rPr>
              <a:t>Main memory </a:t>
            </a:r>
            <a:r>
              <a:rPr lang="en-US" altLang="en-US" sz="2000" dirty="0">
                <a:solidFill>
                  <a:srgbClr val="FF0000"/>
                </a:solidFill>
                <a:latin typeface="Comic Sans MS" panose="030F0702030302020204" pitchFamily="66" charset="0"/>
              </a:rPr>
              <a:t>block </a:t>
            </a:r>
            <a:r>
              <a:rPr lang="en-US" altLang="en-US" sz="2000" dirty="0">
                <a:latin typeface="Comic Sans MS" panose="030F0702030302020204" pitchFamily="66" charset="0"/>
              </a:rPr>
              <a:t>can be placed into </a:t>
            </a:r>
            <a:r>
              <a:rPr lang="en-US" altLang="en-US" sz="2000" dirty="0">
                <a:solidFill>
                  <a:srgbClr val="FF0000"/>
                </a:solidFill>
                <a:latin typeface="Comic Sans MS" panose="030F0702030302020204" pitchFamily="66" charset="0"/>
              </a:rPr>
              <a:t>any cache </a:t>
            </a:r>
            <a:r>
              <a:rPr lang="en-US" altLang="en-US" sz="2000" dirty="0" smtClean="0">
                <a:latin typeface="Comic Sans MS" panose="030F0702030302020204" pitchFamily="66" charset="0"/>
              </a:rPr>
              <a:t>position</a:t>
            </a:r>
            <a:r>
              <a:rPr lang="en-US" altLang="en-US" sz="2000" dirty="0">
                <a:latin typeface="Comic Sans MS" panose="030F0702030302020204" pitchFamily="66" charset="0"/>
              </a:rPr>
              <a:t>.</a:t>
            </a:r>
          </a:p>
          <a:p>
            <a:pPr algn="l" rtl="0">
              <a:buFontTx/>
              <a:buChar char="•"/>
            </a:pPr>
            <a:r>
              <a:rPr lang="en-US" altLang="en-US" sz="2000" dirty="0">
                <a:latin typeface="Comic Sans MS" panose="030F0702030302020204" pitchFamily="66" charset="0"/>
              </a:rPr>
              <a:t>Memory </a:t>
            </a:r>
            <a:r>
              <a:rPr lang="en-US" altLang="en-US" sz="2000" dirty="0">
                <a:solidFill>
                  <a:srgbClr val="FF0000"/>
                </a:solidFill>
                <a:latin typeface="Comic Sans MS" panose="030F0702030302020204" pitchFamily="66" charset="0"/>
              </a:rPr>
              <a:t>address</a:t>
            </a:r>
            <a:r>
              <a:rPr lang="en-US" altLang="en-US" sz="2000" dirty="0">
                <a:latin typeface="Comic Sans MS" panose="030F0702030302020204" pitchFamily="66" charset="0"/>
              </a:rPr>
              <a:t> is divided into </a:t>
            </a:r>
            <a:r>
              <a:rPr lang="en-US" altLang="en-US" sz="2000" dirty="0">
                <a:solidFill>
                  <a:srgbClr val="FF0000"/>
                </a:solidFill>
                <a:latin typeface="Comic Sans MS" panose="030F0702030302020204" pitchFamily="66" charset="0"/>
              </a:rPr>
              <a:t>two</a:t>
            </a:r>
            <a:r>
              <a:rPr lang="en-US" altLang="en-US" sz="2000" dirty="0">
                <a:latin typeface="Comic Sans MS" panose="030F0702030302020204" pitchFamily="66" charset="0"/>
              </a:rPr>
              <a:t> fields:</a:t>
            </a:r>
          </a:p>
          <a:p>
            <a:pPr algn="l" rtl="0"/>
            <a:r>
              <a:rPr lang="en-US" altLang="en-US" sz="2000" dirty="0">
                <a:latin typeface="Comic Sans MS" panose="030F0702030302020204" pitchFamily="66" charset="0"/>
              </a:rPr>
              <a:t>    - Low order </a:t>
            </a:r>
            <a:r>
              <a:rPr lang="en-US" altLang="en-US" sz="2000" dirty="0">
                <a:solidFill>
                  <a:srgbClr val="FF0000"/>
                </a:solidFill>
                <a:latin typeface="Comic Sans MS" panose="030F0702030302020204" pitchFamily="66" charset="0"/>
              </a:rPr>
              <a:t>4 bits </a:t>
            </a:r>
            <a:r>
              <a:rPr lang="en-US" altLang="en-US" sz="2000" dirty="0">
                <a:latin typeface="Comic Sans MS" panose="030F0702030302020204" pitchFamily="66" charset="0"/>
              </a:rPr>
              <a:t>identify the word within a block.</a:t>
            </a:r>
          </a:p>
          <a:p>
            <a:pPr algn="l" rtl="0"/>
            <a:r>
              <a:rPr lang="en-US" altLang="en-US" sz="2000" dirty="0">
                <a:latin typeface="Comic Sans MS" panose="030F0702030302020204" pitchFamily="66" charset="0"/>
              </a:rPr>
              <a:t>    - High order </a:t>
            </a:r>
            <a:r>
              <a:rPr lang="en-US" altLang="en-US" sz="2000" dirty="0">
                <a:solidFill>
                  <a:srgbClr val="FF0000"/>
                </a:solidFill>
                <a:latin typeface="Comic Sans MS" panose="030F0702030302020204" pitchFamily="66" charset="0"/>
              </a:rPr>
              <a:t>12 bits </a:t>
            </a:r>
            <a:r>
              <a:rPr lang="en-US" altLang="en-US" sz="2000" dirty="0">
                <a:latin typeface="Comic Sans MS" panose="030F0702030302020204" pitchFamily="66" charset="0"/>
              </a:rPr>
              <a:t>or tag bits identify a memory </a:t>
            </a:r>
          </a:p>
          <a:p>
            <a:pPr algn="l" rtl="0"/>
            <a:r>
              <a:rPr lang="en-US" altLang="en-US" sz="2000" dirty="0">
                <a:latin typeface="Comic Sans MS" panose="030F0702030302020204" pitchFamily="66" charset="0"/>
              </a:rPr>
              <a:t>      block when it is resident in the cache. </a:t>
            </a:r>
          </a:p>
          <a:p>
            <a:pPr algn="l" rtl="0">
              <a:buFontTx/>
              <a:buChar char="•"/>
            </a:pPr>
            <a:r>
              <a:rPr lang="en-US" altLang="en-US" sz="2000" dirty="0">
                <a:solidFill>
                  <a:srgbClr val="C00000"/>
                </a:solidFill>
                <a:latin typeface="Comic Sans MS" panose="030F0702030302020204" pitchFamily="66" charset="0"/>
              </a:rPr>
              <a:t>Flexible, and uses cache space efficiently.</a:t>
            </a:r>
            <a:r>
              <a:rPr lang="en-US" altLang="en-US" sz="2000" dirty="0">
                <a:latin typeface="Comic Sans MS" panose="030F0702030302020204" pitchFamily="66" charset="0"/>
              </a:rPr>
              <a:t> </a:t>
            </a:r>
          </a:p>
          <a:p>
            <a:pPr algn="l" rtl="0">
              <a:buFontTx/>
              <a:buChar char="•"/>
            </a:pPr>
            <a:r>
              <a:rPr lang="en-US" altLang="en-US" sz="2000" dirty="0">
                <a:latin typeface="Comic Sans MS" panose="030F0702030302020204" pitchFamily="66" charset="0"/>
              </a:rPr>
              <a:t>Replacement algorithms can be used to replace an</a:t>
            </a:r>
          </a:p>
          <a:p>
            <a:pPr algn="l" rtl="0"/>
            <a:r>
              <a:rPr lang="en-US" altLang="en-US" sz="2000" dirty="0">
                <a:latin typeface="Comic Sans MS" panose="030F0702030302020204" pitchFamily="66" charset="0"/>
              </a:rPr>
              <a:t>existing block in the cache when the cache is full. </a:t>
            </a:r>
          </a:p>
          <a:p>
            <a:pPr algn="l" rtl="0">
              <a:buFontTx/>
              <a:buChar char="•"/>
            </a:pPr>
            <a:r>
              <a:rPr lang="en-US" altLang="en-US" sz="2000" dirty="0">
                <a:latin typeface="Comic Sans MS" panose="030F0702030302020204" pitchFamily="66" charset="0"/>
              </a:rPr>
              <a:t>Cost is higher than direct-mapped cache because of </a:t>
            </a:r>
          </a:p>
          <a:p>
            <a:pPr algn="l" rtl="0"/>
            <a:r>
              <a:rPr lang="en-US" altLang="en-US" sz="2000" dirty="0">
                <a:latin typeface="Comic Sans MS" panose="030F0702030302020204" pitchFamily="66" charset="0"/>
              </a:rPr>
              <a:t>the need to search all </a:t>
            </a:r>
            <a:r>
              <a:rPr lang="en-US" altLang="en-US" sz="2000" dirty="0">
                <a:solidFill>
                  <a:srgbClr val="C00000"/>
                </a:solidFill>
                <a:latin typeface="Comic Sans MS" panose="030F0702030302020204" pitchFamily="66" charset="0"/>
              </a:rPr>
              <a:t>128</a:t>
            </a:r>
            <a:r>
              <a:rPr lang="en-US" altLang="en-US" sz="2000" dirty="0">
                <a:latin typeface="Comic Sans MS" panose="030F0702030302020204" pitchFamily="66" charset="0"/>
              </a:rPr>
              <a:t> patterns to determine </a:t>
            </a:r>
          </a:p>
          <a:p>
            <a:pPr algn="l" rtl="0"/>
            <a:r>
              <a:rPr lang="en-US" altLang="en-US" sz="2000" dirty="0">
                <a:latin typeface="Comic Sans MS" panose="030F0702030302020204" pitchFamily="66" charset="0"/>
              </a:rPr>
              <a:t>whether a given block is in the cache.</a:t>
            </a:r>
          </a:p>
          <a:p>
            <a:pPr algn="l" rtl="0"/>
            <a:r>
              <a:rPr lang="en-US" altLang="en-US" sz="2000" dirty="0">
                <a:latin typeface="Comic Sans MS" panose="030F0702030302020204" pitchFamily="66" charset="0"/>
              </a:rPr>
              <a:t>        </a:t>
            </a:r>
          </a:p>
        </p:txBody>
      </p:sp>
      <p:sp>
        <p:nvSpPr>
          <p:cNvPr id="117" name="Rectangle 116"/>
          <p:cNvSpPr/>
          <p:nvPr/>
        </p:nvSpPr>
        <p:spPr>
          <a:xfrm>
            <a:off x="152400" y="825500"/>
            <a:ext cx="4648199" cy="52451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3"/>
          <p:cNvSpPr>
            <a:spLocks noChangeArrowheads="1"/>
          </p:cNvSpPr>
          <p:nvPr/>
        </p:nvSpPr>
        <p:spPr bwMode="auto">
          <a:xfrm>
            <a:off x="3327401" y="1222376"/>
            <a:ext cx="1369484" cy="347663"/>
          </a:xfrm>
          <a:prstGeom prst="rect">
            <a:avLst/>
          </a:prstGeom>
          <a:solidFill>
            <a:srgbClr val="B2FFFF"/>
          </a:solidFill>
          <a:ln w="0">
            <a:solidFill>
              <a:srgbClr val="B2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19" name="Rectangle 4"/>
          <p:cNvSpPr>
            <a:spLocks noChangeArrowheads="1"/>
          </p:cNvSpPr>
          <p:nvPr/>
        </p:nvSpPr>
        <p:spPr bwMode="auto">
          <a:xfrm>
            <a:off x="3327401" y="890589"/>
            <a:ext cx="1369484" cy="331787"/>
          </a:xfrm>
          <a:prstGeom prst="rect">
            <a:avLst/>
          </a:prstGeom>
          <a:solidFill>
            <a:srgbClr val="1AFFFF"/>
          </a:solidFill>
          <a:ln w="0">
            <a:solidFill>
              <a:srgbClr val="1A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20" name="Rectangle 5"/>
          <p:cNvSpPr>
            <a:spLocks noChangeArrowheads="1"/>
          </p:cNvSpPr>
          <p:nvPr/>
        </p:nvSpPr>
        <p:spPr bwMode="auto">
          <a:xfrm>
            <a:off x="3327401" y="2251076"/>
            <a:ext cx="1369484" cy="347663"/>
          </a:xfrm>
          <a:prstGeom prst="rect">
            <a:avLst/>
          </a:prstGeom>
          <a:solidFill>
            <a:srgbClr val="808080"/>
          </a:solidFill>
          <a:ln w="0">
            <a:solidFill>
              <a:srgbClr val="808080"/>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21" name="Rectangle 6"/>
          <p:cNvSpPr>
            <a:spLocks noChangeArrowheads="1"/>
          </p:cNvSpPr>
          <p:nvPr/>
        </p:nvSpPr>
        <p:spPr bwMode="auto">
          <a:xfrm>
            <a:off x="3327401" y="2251076"/>
            <a:ext cx="1369484" cy="347663"/>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22" name="Rectangle 7"/>
          <p:cNvSpPr>
            <a:spLocks noChangeArrowheads="1"/>
          </p:cNvSpPr>
          <p:nvPr/>
        </p:nvSpPr>
        <p:spPr bwMode="auto">
          <a:xfrm>
            <a:off x="3327401" y="2598738"/>
            <a:ext cx="1369484" cy="347662"/>
          </a:xfrm>
          <a:prstGeom prst="rect">
            <a:avLst/>
          </a:prstGeom>
          <a:solidFill>
            <a:srgbClr val="1AFFFF"/>
          </a:solidFill>
          <a:ln w="0">
            <a:solidFill>
              <a:srgbClr val="1A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23" name="Rectangle 8"/>
          <p:cNvSpPr>
            <a:spLocks noChangeArrowheads="1"/>
          </p:cNvSpPr>
          <p:nvPr/>
        </p:nvSpPr>
        <p:spPr bwMode="auto">
          <a:xfrm>
            <a:off x="3327401" y="2946401"/>
            <a:ext cx="1369484" cy="346075"/>
          </a:xfrm>
          <a:prstGeom prst="rect">
            <a:avLst/>
          </a:prstGeom>
          <a:solidFill>
            <a:srgbClr val="B2FFFF"/>
          </a:solidFill>
          <a:ln w="0">
            <a:solidFill>
              <a:srgbClr val="B2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24" name="Rectangle 9"/>
          <p:cNvSpPr>
            <a:spLocks noChangeArrowheads="1"/>
          </p:cNvSpPr>
          <p:nvPr/>
        </p:nvSpPr>
        <p:spPr bwMode="auto">
          <a:xfrm>
            <a:off x="3327401" y="3973513"/>
            <a:ext cx="1369484" cy="347662"/>
          </a:xfrm>
          <a:prstGeom prst="rect">
            <a:avLst/>
          </a:prstGeom>
          <a:solidFill>
            <a:srgbClr val="808080"/>
          </a:solidFill>
          <a:ln w="0">
            <a:solidFill>
              <a:srgbClr val="808080"/>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25" name="Rectangle 10"/>
          <p:cNvSpPr>
            <a:spLocks noChangeArrowheads="1"/>
          </p:cNvSpPr>
          <p:nvPr/>
        </p:nvSpPr>
        <p:spPr bwMode="auto">
          <a:xfrm>
            <a:off x="3327401" y="3973513"/>
            <a:ext cx="1369484" cy="347662"/>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26" name="Rectangle 11"/>
          <p:cNvSpPr>
            <a:spLocks noChangeArrowheads="1"/>
          </p:cNvSpPr>
          <p:nvPr/>
        </p:nvSpPr>
        <p:spPr bwMode="auto">
          <a:xfrm>
            <a:off x="3327401" y="4321175"/>
            <a:ext cx="1369484" cy="331788"/>
          </a:xfrm>
          <a:prstGeom prst="rect">
            <a:avLst/>
          </a:prstGeom>
          <a:solidFill>
            <a:srgbClr val="1AFFFF"/>
          </a:solidFill>
          <a:ln w="0">
            <a:solidFill>
              <a:srgbClr val="1A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27" name="Rectangle 12"/>
          <p:cNvSpPr>
            <a:spLocks noChangeArrowheads="1"/>
          </p:cNvSpPr>
          <p:nvPr/>
        </p:nvSpPr>
        <p:spPr bwMode="auto">
          <a:xfrm>
            <a:off x="3327401" y="4652963"/>
            <a:ext cx="1369484" cy="347662"/>
          </a:xfrm>
          <a:prstGeom prst="rect">
            <a:avLst/>
          </a:prstGeom>
          <a:solidFill>
            <a:srgbClr val="B2FFFF"/>
          </a:solidFill>
          <a:ln w="0">
            <a:solidFill>
              <a:srgbClr val="B2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28" name="Rectangle 13"/>
          <p:cNvSpPr>
            <a:spLocks noChangeArrowheads="1"/>
          </p:cNvSpPr>
          <p:nvPr/>
        </p:nvSpPr>
        <p:spPr bwMode="auto">
          <a:xfrm>
            <a:off x="3327401" y="5680076"/>
            <a:ext cx="1369484" cy="347663"/>
          </a:xfrm>
          <a:prstGeom prst="rect">
            <a:avLst/>
          </a:prstGeom>
          <a:solidFill>
            <a:srgbClr val="808080"/>
          </a:solidFill>
          <a:ln w="0">
            <a:solidFill>
              <a:srgbClr val="808080"/>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29" name="Rectangle 14"/>
          <p:cNvSpPr>
            <a:spLocks noChangeArrowheads="1"/>
          </p:cNvSpPr>
          <p:nvPr/>
        </p:nvSpPr>
        <p:spPr bwMode="auto">
          <a:xfrm>
            <a:off x="3327401" y="5680076"/>
            <a:ext cx="1369484" cy="347663"/>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grpSp>
        <p:nvGrpSpPr>
          <p:cNvPr id="130" name="Group 15"/>
          <p:cNvGrpSpPr>
            <a:grpSpLocks/>
          </p:cNvGrpSpPr>
          <p:nvPr/>
        </p:nvGrpSpPr>
        <p:grpSpPr bwMode="auto">
          <a:xfrm>
            <a:off x="2751663" y="920752"/>
            <a:ext cx="508000" cy="290513"/>
            <a:chOff x="2879" y="530"/>
            <a:chExt cx="240" cy="183"/>
          </a:xfrm>
        </p:grpSpPr>
        <p:sp>
          <p:nvSpPr>
            <p:cNvPr id="131" name="Rectangle 16"/>
            <p:cNvSpPr>
              <a:spLocks noChangeArrowheads="1"/>
            </p:cNvSpPr>
            <p:nvPr/>
          </p:nvSpPr>
          <p:spPr bwMode="auto">
            <a:xfrm>
              <a:off x="2914" y="530"/>
              <a:ext cx="14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Main</a:t>
              </a:r>
              <a:endParaRPr lang="en-CA" altLang="en-US" sz="2400"/>
            </a:p>
          </p:txBody>
        </p:sp>
        <p:sp>
          <p:nvSpPr>
            <p:cNvPr id="132" name="Rectangle 17"/>
            <p:cNvSpPr>
              <a:spLocks noChangeArrowheads="1"/>
            </p:cNvSpPr>
            <p:nvPr/>
          </p:nvSpPr>
          <p:spPr bwMode="auto">
            <a:xfrm>
              <a:off x="2879" y="606"/>
              <a:ext cx="24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memory</a:t>
              </a:r>
              <a:endParaRPr lang="en-CA" altLang="en-US" sz="2400"/>
            </a:p>
          </p:txBody>
        </p:sp>
      </p:grpSp>
      <p:sp>
        <p:nvSpPr>
          <p:cNvPr id="133" name="Rectangle 18"/>
          <p:cNvSpPr>
            <a:spLocks noChangeArrowheads="1"/>
          </p:cNvSpPr>
          <p:nvPr/>
        </p:nvSpPr>
        <p:spPr bwMode="auto">
          <a:xfrm>
            <a:off x="3426884" y="966789"/>
            <a:ext cx="1149349" cy="180975"/>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34" name="Rectangle 19"/>
          <p:cNvSpPr>
            <a:spLocks noChangeArrowheads="1"/>
          </p:cNvSpPr>
          <p:nvPr/>
        </p:nvSpPr>
        <p:spPr bwMode="auto">
          <a:xfrm>
            <a:off x="3426884" y="966789"/>
            <a:ext cx="1149349" cy="180975"/>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35" name="Rectangle 20"/>
          <p:cNvSpPr>
            <a:spLocks noChangeArrowheads="1"/>
          </p:cNvSpPr>
          <p:nvPr/>
        </p:nvSpPr>
        <p:spPr bwMode="auto">
          <a:xfrm>
            <a:off x="3426884" y="1314450"/>
            <a:ext cx="1149349" cy="165100"/>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36" name="Rectangle 21"/>
          <p:cNvSpPr>
            <a:spLocks noChangeArrowheads="1"/>
          </p:cNvSpPr>
          <p:nvPr/>
        </p:nvSpPr>
        <p:spPr bwMode="auto">
          <a:xfrm>
            <a:off x="3426884" y="1314450"/>
            <a:ext cx="1149349" cy="165100"/>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37" name="Rectangle 22"/>
          <p:cNvSpPr>
            <a:spLocks noChangeArrowheads="1"/>
          </p:cNvSpPr>
          <p:nvPr/>
        </p:nvSpPr>
        <p:spPr bwMode="auto">
          <a:xfrm>
            <a:off x="3426884" y="2341564"/>
            <a:ext cx="1149349" cy="180975"/>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38" name="Rectangle 23"/>
          <p:cNvSpPr>
            <a:spLocks noChangeArrowheads="1"/>
          </p:cNvSpPr>
          <p:nvPr/>
        </p:nvSpPr>
        <p:spPr bwMode="auto">
          <a:xfrm>
            <a:off x="3426884" y="2341564"/>
            <a:ext cx="1149349" cy="180975"/>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39" name="Rectangle 24"/>
          <p:cNvSpPr>
            <a:spLocks noChangeArrowheads="1"/>
          </p:cNvSpPr>
          <p:nvPr/>
        </p:nvSpPr>
        <p:spPr bwMode="auto">
          <a:xfrm>
            <a:off x="3426884" y="2689225"/>
            <a:ext cx="1149349" cy="165100"/>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40" name="Rectangle 25"/>
          <p:cNvSpPr>
            <a:spLocks noChangeArrowheads="1"/>
          </p:cNvSpPr>
          <p:nvPr/>
        </p:nvSpPr>
        <p:spPr bwMode="auto">
          <a:xfrm>
            <a:off x="3426884" y="2689225"/>
            <a:ext cx="1149349" cy="165100"/>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41" name="Rectangle 26"/>
          <p:cNvSpPr>
            <a:spLocks noChangeArrowheads="1"/>
          </p:cNvSpPr>
          <p:nvPr/>
        </p:nvSpPr>
        <p:spPr bwMode="auto">
          <a:xfrm>
            <a:off x="3426884" y="3036888"/>
            <a:ext cx="1149349" cy="165100"/>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42" name="Rectangle 27"/>
          <p:cNvSpPr>
            <a:spLocks noChangeArrowheads="1"/>
          </p:cNvSpPr>
          <p:nvPr/>
        </p:nvSpPr>
        <p:spPr bwMode="auto">
          <a:xfrm>
            <a:off x="3426884" y="3036888"/>
            <a:ext cx="1149349" cy="165100"/>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43" name="Rectangle 28"/>
          <p:cNvSpPr>
            <a:spLocks noChangeArrowheads="1"/>
          </p:cNvSpPr>
          <p:nvPr/>
        </p:nvSpPr>
        <p:spPr bwMode="auto">
          <a:xfrm>
            <a:off x="3426884" y="4064000"/>
            <a:ext cx="1149349" cy="166688"/>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44" name="Rectangle 29"/>
          <p:cNvSpPr>
            <a:spLocks noChangeArrowheads="1"/>
          </p:cNvSpPr>
          <p:nvPr/>
        </p:nvSpPr>
        <p:spPr bwMode="auto">
          <a:xfrm>
            <a:off x="3426884" y="4064000"/>
            <a:ext cx="1149349" cy="166688"/>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45" name="Rectangle 30"/>
          <p:cNvSpPr>
            <a:spLocks noChangeArrowheads="1"/>
          </p:cNvSpPr>
          <p:nvPr/>
        </p:nvSpPr>
        <p:spPr bwMode="auto">
          <a:xfrm>
            <a:off x="3426884" y="4395788"/>
            <a:ext cx="1149349" cy="182562"/>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46" name="Rectangle 31"/>
          <p:cNvSpPr>
            <a:spLocks noChangeArrowheads="1"/>
          </p:cNvSpPr>
          <p:nvPr/>
        </p:nvSpPr>
        <p:spPr bwMode="auto">
          <a:xfrm>
            <a:off x="3426884" y="4395788"/>
            <a:ext cx="1149349" cy="182562"/>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47" name="Rectangle 32"/>
          <p:cNvSpPr>
            <a:spLocks noChangeArrowheads="1"/>
          </p:cNvSpPr>
          <p:nvPr/>
        </p:nvSpPr>
        <p:spPr bwMode="auto">
          <a:xfrm>
            <a:off x="3426884" y="4743450"/>
            <a:ext cx="1149349" cy="166688"/>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48" name="Rectangle 33"/>
          <p:cNvSpPr>
            <a:spLocks noChangeArrowheads="1"/>
          </p:cNvSpPr>
          <p:nvPr/>
        </p:nvSpPr>
        <p:spPr bwMode="auto">
          <a:xfrm>
            <a:off x="3426884" y="4743450"/>
            <a:ext cx="1149349" cy="166688"/>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49" name="Rectangle 34"/>
          <p:cNvSpPr>
            <a:spLocks noChangeArrowheads="1"/>
          </p:cNvSpPr>
          <p:nvPr/>
        </p:nvSpPr>
        <p:spPr bwMode="auto">
          <a:xfrm>
            <a:off x="3426884" y="5772150"/>
            <a:ext cx="1149349" cy="165100"/>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50" name="Rectangle 35"/>
          <p:cNvSpPr>
            <a:spLocks noChangeArrowheads="1"/>
          </p:cNvSpPr>
          <p:nvPr/>
        </p:nvSpPr>
        <p:spPr bwMode="auto">
          <a:xfrm>
            <a:off x="3426884" y="5772150"/>
            <a:ext cx="1149349" cy="165100"/>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51" name="Rectangle 36"/>
          <p:cNvSpPr>
            <a:spLocks noChangeArrowheads="1"/>
          </p:cNvSpPr>
          <p:nvPr/>
        </p:nvSpPr>
        <p:spPr bwMode="auto">
          <a:xfrm>
            <a:off x="3850500" y="965201"/>
            <a:ext cx="46326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0</a:t>
            </a:r>
            <a:endParaRPr lang="en-CA" altLang="en-US" sz="2400"/>
          </a:p>
        </p:txBody>
      </p:sp>
      <p:sp>
        <p:nvSpPr>
          <p:cNvPr id="152" name="Rectangle 37"/>
          <p:cNvSpPr>
            <a:spLocks noChangeArrowheads="1"/>
          </p:cNvSpPr>
          <p:nvPr/>
        </p:nvSpPr>
        <p:spPr bwMode="auto">
          <a:xfrm>
            <a:off x="3850500" y="1312864"/>
            <a:ext cx="46326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1</a:t>
            </a:r>
            <a:endParaRPr lang="en-CA" altLang="en-US" sz="2400"/>
          </a:p>
        </p:txBody>
      </p:sp>
      <p:sp>
        <p:nvSpPr>
          <p:cNvPr id="153" name="Rectangle 38"/>
          <p:cNvSpPr>
            <a:spLocks noChangeArrowheads="1"/>
          </p:cNvSpPr>
          <p:nvPr/>
        </p:nvSpPr>
        <p:spPr bwMode="auto">
          <a:xfrm>
            <a:off x="3778072" y="2339976"/>
            <a:ext cx="62036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127</a:t>
            </a:r>
            <a:endParaRPr lang="en-CA" altLang="en-US" sz="2400"/>
          </a:p>
        </p:txBody>
      </p:sp>
      <p:sp>
        <p:nvSpPr>
          <p:cNvPr id="154" name="Rectangle 39"/>
          <p:cNvSpPr>
            <a:spLocks noChangeArrowheads="1"/>
          </p:cNvSpPr>
          <p:nvPr/>
        </p:nvSpPr>
        <p:spPr bwMode="auto">
          <a:xfrm>
            <a:off x="3778072" y="2687639"/>
            <a:ext cx="62036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128</a:t>
            </a:r>
            <a:endParaRPr lang="en-CA" altLang="en-US" sz="2400"/>
          </a:p>
        </p:txBody>
      </p:sp>
      <p:sp>
        <p:nvSpPr>
          <p:cNvPr id="155" name="Rectangle 40"/>
          <p:cNvSpPr>
            <a:spLocks noChangeArrowheads="1"/>
          </p:cNvSpPr>
          <p:nvPr/>
        </p:nvSpPr>
        <p:spPr bwMode="auto">
          <a:xfrm>
            <a:off x="3778072" y="3021014"/>
            <a:ext cx="62036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129</a:t>
            </a:r>
            <a:endParaRPr lang="en-CA" altLang="en-US" sz="2400"/>
          </a:p>
        </p:txBody>
      </p:sp>
      <p:sp>
        <p:nvSpPr>
          <p:cNvPr id="156" name="Rectangle 41"/>
          <p:cNvSpPr>
            <a:spLocks noChangeArrowheads="1"/>
          </p:cNvSpPr>
          <p:nvPr/>
        </p:nvSpPr>
        <p:spPr bwMode="auto">
          <a:xfrm>
            <a:off x="3778072" y="4048126"/>
            <a:ext cx="62036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255</a:t>
            </a:r>
            <a:endParaRPr lang="en-CA" altLang="en-US" sz="2400"/>
          </a:p>
        </p:txBody>
      </p:sp>
      <p:sp>
        <p:nvSpPr>
          <p:cNvPr id="157" name="Rectangle 42"/>
          <p:cNvSpPr>
            <a:spLocks noChangeArrowheads="1"/>
          </p:cNvSpPr>
          <p:nvPr/>
        </p:nvSpPr>
        <p:spPr bwMode="auto">
          <a:xfrm>
            <a:off x="3778072" y="4395789"/>
            <a:ext cx="62036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256</a:t>
            </a:r>
            <a:endParaRPr lang="en-CA" altLang="en-US" sz="2400"/>
          </a:p>
        </p:txBody>
      </p:sp>
      <p:sp>
        <p:nvSpPr>
          <p:cNvPr id="158" name="Rectangle 43"/>
          <p:cNvSpPr>
            <a:spLocks noChangeArrowheads="1"/>
          </p:cNvSpPr>
          <p:nvPr/>
        </p:nvSpPr>
        <p:spPr bwMode="auto">
          <a:xfrm>
            <a:off x="3778072" y="4743451"/>
            <a:ext cx="62036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257</a:t>
            </a:r>
            <a:endParaRPr lang="en-CA" altLang="en-US" sz="2400"/>
          </a:p>
        </p:txBody>
      </p:sp>
      <p:sp>
        <p:nvSpPr>
          <p:cNvPr id="159" name="Rectangle 44"/>
          <p:cNvSpPr>
            <a:spLocks noChangeArrowheads="1"/>
          </p:cNvSpPr>
          <p:nvPr/>
        </p:nvSpPr>
        <p:spPr bwMode="auto">
          <a:xfrm>
            <a:off x="3752442" y="5770564"/>
            <a:ext cx="69890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dirty="0">
                <a:solidFill>
                  <a:srgbClr val="000000"/>
                </a:solidFill>
                <a:latin typeface="Nimbus Roman No9 L" charset="0"/>
              </a:rPr>
              <a:t>Block 4095</a:t>
            </a:r>
            <a:endParaRPr lang="en-CA" altLang="en-US" sz="2400" dirty="0"/>
          </a:p>
        </p:txBody>
      </p:sp>
      <p:sp>
        <p:nvSpPr>
          <p:cNvPr id="160" name="Freeform 45"/>
          <p:cNvSpPr>
            <a:spLocks/>
          </p:cNvSpPr>
          <p:nvPr/>
        </p:nvSpPr>
        <p:spPr bwMode="auto">
          <a:xfrm>
            <a:off x="2451101" y="2290763"/>
            <a:ext cx="726017" cy="271462"/>
          </a:xfrm>
          <a:custGeom>
            <a:avLst/>
            <a:gdLst>
              <a:gd name="T0" fmla="*/ 2147483647 w 36"/>
              <a:gd name="T1" fmla="*/ 2147483647 h 18"/>
              <a:gd name="T2" fmla="*/ 2147483647 w 36"/>
              <a:gd name="T3" fmla="*/ 2147483647 h 18"/>
              <a:gd name="T4" fmla="*/ 2147483647 w 36"/>
              <a:gd name="T5" fmla="*/ 2147483647 h 18"/>
              <a:gd name="T6" fmla="*/ 2147483647 w 36"/>
              <a:gd name="T7" fmla="*/ 2147483647 h 18"/>
              <a:gd name="T8" fmla="*/ 2147483647 w 36"/>
              <a:gd name="T9" fmla="*/ 2147483647 h 18"/>
              <a:gd name="T10" fmla="*/ 2147483647 w 36"/>
              <a:gd name="T11" fmla="*/ 0 h 18"/>
              <a:gd name="T12" fmla="*/ 0 w 36"/>
              <a:gd name="T13" fmla="*/ 2147483647 h 18"/>
              <a:gd name="T14" fmla="*/ 2147483647 w 36"/>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18"/>
              <a:gd name="T26" fmla="*/ 36 w 36"/>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18">
                <a:moveTo>
                  <a:pt x="14" y="18"/>
                </a:moveTo>
                <a:lnTo>
                  <a:pt x="14" y="13"/>
                </a:lnTo>
                <a:lnTo>
                  <a:pt x="36" y="13"/>
                </a:lnTo>
                <a:lnTo>
                  <a:pt x="36" y="4"/>
                </a:lnTo>
                <a:lnTo>
                  <a:pt x="14" y="4"/>
                </a:lnTo>
                <a:lnTo>
                  <a:pt x="14" y="0"/>
                </a:lnTo>
                <a:lnTo>
                  <a:pt x="0" y="9"/>
                </a:lnTo>
                <a:lnTo>
                  <a:pt x="14" y="18"/>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 name="Line 46"/>
          <p:cNvSpPr>
            <a:spLocks noChangeShapeType="1"/>
          </p:cNvSpPr>
          <p:nvPr/>
        </p:nvSpPr>
        <p:spPr bwMode="auto">
          <a:xfrm flipV="1">
            <a:off x="3327400" y="1570038"/>
            <a:ext cx="2117" cy="30321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 name="Line 47"/>
          <p:cNvSpPr>
            <a:spLocks noChangeShapeType="1"/>
          </p:cNvSpPr>
          <p:nvPr/>
        </p:nvSpPr>
        <p:spPr bwMode="auto">
          <a:xfrm flipV="1">
            <a:off x="3327400" y="1963739"/>
            <a:ext cx="2117" cy="2873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 name="Line 48"/>
          <p:cNvSpPr>
            <a:spLocks noChangeShapeType="1"/>
          </p:cNvSpPr>
          <p:nvPr/>
        </p:nvSpPr>
        <p:spPr bwMode="auto">
          <a:xfrm flipV="1">
            <a:off x="4696885" y="1570038"/>
            <a:ext cx="2116" cy="30321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 name="Line 49"/>
          <p:cNvSpPr>
            <a:spLocks noChangeShapeType="1"/>
          </p:cNvSpPr>
          <p:nvPr/>
        </p:nvSpPr>
        <p:spPr bwMode="auto">
          <a:xfrm flipV="1">
            <a:off x="4696885" y="1963739"/>
            <a:ext cx="2116" cy="2873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 name="Line 50"/>
          <p:cNvSpPr>
            <a:spLocks noChangeShapeType="1"/>
          </p:cNvSpPr>
          <p:nvPr/>
        </p:nvSpPr>
        <p:spPr bwMode="auto">
          <a:xfrm flipH="1">
            <a:off x="3246967" y="1843089"/>
            <a:ext cx="139700" cy="6032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 name="Line 51"/>
          <p:cNvSpPr>
            <a:spLocks noChangeShapeType="1"/>
          </p:cNvSpPr>
          <p:nvPr/>
        </p:nvSpPr>
        <p:spPr bwMode="auto">
          <a:xfrm flipH="1">
            <a:off x="3246967" y="1933575"/>
            <a:ext cx="139700" cy="444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 name="Line 52"/>
          <p:cNvSpPr>
            <a:spLocks noChangeShapeType="1"/>
          </p:cNvSpPr>
          <p:nvPr/>
        </p:nvSpPr>
        <p:spPr bwMode="auto">
          <a:xfrm flipH="1">
            <a:off x="4616451" y="1843089"/>
            <a:ext cx="139700" cy="6032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 name="Line 53"/>
          <p:cNvSpPr>
            <a:spLocks noChangeShapeType="1"/>
          </p:cNvSpPr>
          <p:nvPr/>
        </p:nvSpPr>
        <p:spPr bwMode="auto">
          <a:xfrm flipH="1">
            <a:off x="4616451" y="1933575"/>
            <a:ext cx="139700" cy="444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 name="Line 54"/>
          <p:cNvSpPr>
            <a:spLocks noChangeShapeType="1"/>
          </p:cNvSpPr>
          <p:nvPr/>
        </p:nvSpPr>
        <p:spPr bwMode="auto">
          <a:xfrm flipV="1">
            <a:off x="3327400" y="5000626"/>
            <a:ext cx="2117" cy="30321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 name="Line 55"/>
          <p:cNvSpPr>
            <a:spLocks noChangeShapeType="1"/>
          </p:cNvSpPr>
          <p:nvPr/>
        </p:nvSpPr>
        <p:spPr bwMode="auto">
          <a:xfrm flipV="1">
            <a:off x="3327400" y="5378451"/>
            <a:ext cx="2117" cy="30162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 name="Line 56"/>
          <p:cNvSpPr>
            <a:spLocks noChangeShapeType="1"/>
          </p:cNvSpPr>
          <p:nvPr/>
        </p:nvSpPr>
        <p:spPr bwMode="auto">
          <a:xfrm flipV="1">
            <a:off x="4696885" y="5000626"/>
            <a:ext cx="2116" cy="30321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 name="Line 57"/>
          <p:cNvSpPr>
            <a:spLocks noChangeShapeType="1"/>
          </p:cNvSpPr>
          <p:nvPr/>
        </p:nvSpPr>
        <p:spPr bwMode="auto">
          <a:xfrm flipV="1">
            <a:off x="4696885" y="5378451"/>
            <a:ext cx="2116" cy="30162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 name="Line 58"/>
          <p:cNvSpPr>
            <a:spLocks noChangeShapeType="1"/>
          </p:cNvSpPr>
          <p:nvPr/>
        </p:nvSpPr>
        <p:spPr bwMode="auto">
          <a:xfrm flipH="1">
            <a:off x="3246967" y="5272089"/>
            <a:ext cx="139700" cy="460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 name="Line 59"/>
          <p:cNvSpPr>
            <a:spLocks noChangeShapeType="1"/>
          </p:cNvSpPr>
          <p:nvPr/>
        </p:nvSpPr>
        <p:spPr bwMode="auto">
          <a:xfrm flipH="1">
            <a:off x="3246967" y="5348289"/>
            <a:ext cx="139700" cy="6032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 name="Line 60"/>
          <p:cNvSpPr>
            <a:spLocks noChangeShapeType="1"/>
          </p:cNvSpPr>
          <p:nvPr/>
        </p:nvSpPr>
        <p:spPr bwMode="auto">
          <a:xfrm flipH="1">
            <a:off x="4616451" y="5272089"/>
            <a:ext cx="139700" cy="460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 name="Line 61"/>
          <p:cNvSpPr>
            <a:spLocks noChangeShapeType="1"/>
          </p:cNvSpPr>
          <p:nvPr/>
        </p:nvSpPr>
        <p:spPr bwMode="auto">
          <a:xfrm flipH="1">
            <a:off x="4616451" y="5348289"/>
            <a:ext cx="139700" cy="6032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 name="Line 62"/>
          <p:cNvSpPr>
            <a:spLocks noChangeShapeType="1"/>
          </p:cNvSpPr>
          <p:nvPr/>
        </p:nvSpPr>
        <p:spPr bwMode="auto">
          <a:xfrm flipV="1">
            <a:off x="3327400" y="3292475"/>
            <a:ext cx="2117" cy="28733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 name="Line 63"/>
          <p:cNvSpPr>
            <a:spLocks noChangeShapeType="1"/>
          </p:cNvSpPr>
          <p:nvPr/>
        </p:nvSpPr>
        <p:spPr bwMode="auto">
          <a:xfrm flipV="1">
            <a:off x="3327400" y="3670301"/>
            <a:ext cx="2117" cy="30321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 name="Line 64"/>
          <p:cNvSpPr>
            <a:spLocks noChangeShapeType="1"/>
          </p:cNvSpPr>
          <p:nvPr/>
        </p:nvSpPr>
        <p:spPr bwMode="auto">
          <a:xfrm flipV="1">
            <a:off x="4696885" y="3292475"/>
            <a:ext cx="2116" cy="28733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0" name="Line 65"/>
          <p:cNvSpPr>
            <a:spLocks noChangeShapeType="1"/>
          </p:cNvSpPr>
          <p:nvPr/>
        </p:nvSpPr>
        <p:spPr bwMode="auto">
          <a:xfrm flipV="1">
            <a:off x="4696885" y="3670301"/>
            <a:ext cx="2116" cy="30321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 name="Line 66"/>
          <p:cNvSpPr>
            <a:spLocks noChangeShapeType="1"/>
          </p:cNvSpPr>
          <p:nvPr/>
        </p:nvSpPr>
        <p:spPr bwMode="auto">
          <a:xfrm flipH="1">
            <a:off x="3246967" y="3565525"/>
            <a:ext cx="139700" cy="444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 name="Line 67"/>
          <p:cNvSpPr>
            <a:spLocks noChangeShapeType="1"/>
          </p:cNvSpPr>
          <p:nvPr/>
        </p:nvSpPr>
        <p:spPr bwMode="auto">
          <a:xfrm flipH="1">
            <a:off x="3246967" y="3640139"/>
            <a:ext cx="139700" cy="460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 name="Line 68"/>
          <p:cNvSpPr>
            <a:spLocks noChangeShapeType="1"/>
          </p:cNvSpPr>
          <p:nvPr/>
        </p:nvSpPr>
        <p:spPr bwMode="auto">
          <a:xfrm flipH="1">
            <a:off x="4616451" y="3565525"/>
            <a:ext cx="139700" cy="444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 name="Line 69"/>
          <p:cNvSpPr>
            <a:spLocks noChangeShapeType="1"/>
          </p:cNvSpPr>
          <p:nvPr/>
        </p:nvSpPr>
        <p:spPr bwMode="auto">
          <a:xfrm flipH="1">
            <a:off x="4616451" y="3640139"/>
            <a:ext cx="139700" cy="460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 name="Rectangle 83"/>
          <p:cNvSpPr>
            <a:spLocks noChangeArrowheads="1"/>
          </p:cNvSpPr>
          <p:nvPr/>
        </p:nvSpPr>
        <p:spPr bwMode="auto">
          <a:xfrm>
            <a:off x="3327401" y="890589"/>
            <a:ext cx="1369484" cy="33178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86" name="Rectangle 84"/>
          <p:cNvSpPr>
            <a:spLocks noChangeArrowheads="1"/>
          </p:cNvSpPr>
          <p:nvPr/>
        </p:nvSpPr>
        <p:spPr bwMode="auto">
          <a:xfrm>
            <a:off x="3327401" y="1222376"/>
            <a:ext cx="1369484" cy="347663"/>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87" name="Rectangle 85"/>
          <p:cNvSpPr>
            <a:spLocks noChangeArrowheads="1"/>
          </p:cNvSpPr>
          <p:nvPr/>
        </p:nvSpPr>
        <p:spPr bwMode="auto">
          <a:xfrm>
            <a:off x="3327401" y="2946401"/>
            <a:ext cx="1369484" cy="34607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88" name="Rectangle 86"/>
          <p:cNvSpPr>
            <a:spLocks noChangeArrowheads="1"/>
          </p:cNvSpPr>
          <p:nvPr/>
        </p:nvSpPr>
        <p:spPr bwMode="auto">
          <a:xfrm>
            <a:off x="3327401" y="4321175"/>
            <a:ext cx="1369484" cy="331788"/>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89" name="Rectangle 87"/>
          <p:cNvSpPr>
            <a:spLocks noChangeArrowheads="1"/>
          </p:cNvSpPr>
          <p:nvPr/>
        </p:nvSpPr>
        <p:spPr bwMode="auto">
          <a:xfrm>
            <a:off x="3327401" y="2598738"/>
            <a:ext cx="1369484" cy="347662"/>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90" name="Rectangle 88"/>
          <p:cNvSpPr>
            <a:spLocks noChangeArrowheads="1"/>
          </p:cNvSpPr>
          <p:nvPr/>
        </p:nvSpPr>
        <p:spPr bwMode="auto">
          <a:xfrm>
            <a:off x="3327401" y="4652963"/>
            <a:ext cx="1369484" cy="347662"/>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91" name="Rectangle 89"/>
          <p:cNvSpPr>
            <a:spLocks noChangeArrowheads="1"/>
          </p:cNvSpPr>
          <p:nvPr/>
        </p:nvSpPr>
        <p:spPr bwMode="auto">
          <a:xfrm>
            <a:off x="952501" y="1935164"/>
            <a:ext cx="1369484" cy="346075"/>
          </a:xfrm>
          <a:prstGeom prst="rect">
            <a:avLst/>
          </a:prstGeom>
          <a:solidFill>
            <a:srgbClr val="B2FFFF"/>
          </a:solidFill>
          <a:ln w="0">
            <a:solidFill>
              <a:srgbClr val="B2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92" name="Rectangle 90"/>
          <p:cNvSpPr>
            <a:spLocks noChangeArrowheads="1"/>
          </p:cNvSpPr>
          <p:nvPr/>
        </p:nvSpPr>
        <p:spPr bwMode="auto">
          <a:xfrm>
            <a:off x="952501" y="1587501"/>
            <a:ext cx="1369484" cy="347663"/>
          </a:xfrm>
          <a:prstGeom prst="rect">
            <a:avLst/>
          </a:prstGeom>
          <a:solidFill>
            <a:srgbClr val="1AFFFF"/>
          </a:solidFill>
          <a:ln w="0">
            <a:solidFill>
              <a:srgbClr val="1A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93" name="Rectangle 91"/>
          <p:cNvSpPr>
            <a:spLocks noChangeArrowheads="1"/>
          </p:cNvSpPr>
          <p:nvPr/>
        </p:nvSpPr>
        <p:spPr bwMode="auto">
          <a:xfrm>
            <a:off x="952501" y="2962276"/>
            <a:ext cx="1369484" cy="347663"/>
          </a:xfrm>
          <a:prstGeom prst="rect">
            <a:avLst/>
          </a:prstGeom>
          <a:solidFill>
            <a:srgbClr val="808080"/>
          </a:solidFill>
          <a:ln w="0">
            <a:solidFill>
              <a:srgbClr val="808080"/>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94" name="Rectangle 92"/>
          <p:cNvSpPr>
            <a:spLocks noChangeArrowheads="1"/>
          </p:cNvSpPr>
          <p:nvPr/>
        </p:nvSpPr>
        <p:spPr bwMode="auto">
          <a:xfrm>
            <a:off x="952501" y="2962276"/>
            <a:ext cx="1369484" cy="347663"/>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95" name="Rectangle 93"/>
          <p:cNvSpPr>
            <a:spLocks noChangeArrowheads="1"/>
          </p:cNvSpPr>
          <p:nvPr/>
        </p:nvSpPr>
        <p:spPr bwMode="auto">
          <a:xfrm>
            <a:off x="268817" y="1587500"/>
            <a:ext cx="683683" cy="18097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96" name="Rectangle 94"/>
          <p:cNvSpPr>
            <a:spLocks noChangeArrowheads="1"/>
          </p:cNvSpPr>
          <p:nvPr/>
        </p:nvSpPr>
        <p:spPr bwMode="auto">
          <a:xfrm>
            <a:off x="268817" y="1935163"/>
            <a:ext cx="683683" cy="1651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97" name="Rectangle 95"/>
          <p:cNvSpPr>
            <a:spLocks noChangeArrowheads="1"/>
          </p:cNvSpPr>
          <p:nvPr/>
        </p:nvSpPr>
        <p:spPr bwMode="auto">
          <a:xfrm>
            <a:off x="268817" y="2962275"/>
            <a:ext cx="683683" cy="166688"/>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98" name="Rectangle 96"/>
          <p:cNvSpPr>
            <a:spLocks noChangeArrowheads="1"/>
          </p:cNvSpPr>
          <p:nvPr/>
        </p:nvSpPr>
        <p:spPr bwMode="auto">
          <a:xfrm>
            <a:off x="519868" y="1571626"/>
            <a:ext cx="19556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tag</a:t>
            </a:r>
            <a:endParaRPr lang="en-CA" altLang="en-US" sz="2400"/>
          </a:p>
        </p:txBody>
      </p:sp>
      <p:sp>
        <p:nvSpPr>
          <p:cNvPr id="199" name="Rectangle 97"/>
          <p:cNvSpPr>
            <a:spLocks noChangeArrowheads="1"/>
          </p:cNvSpPr>
          <p:nvPr/>
        </p:nvSpPr>
        <p:spPr bwMode="auto">
          <a:xfrm>
            <a:off x="519868" y="1919289"/>
            <a:ext cx="19556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tag</a:t>
            </a:r>
            <a:endParaRPr lang="en-CA" altLang="en-US" sz="2400"/>
          </a:p>
        </p:txBody>
      </p:sp>
      <p:sp>
        <p:nvSpPr>
          <p:cNvPr id="200" name="Rectangle 98"/>
          <p:cNvSpPr>
            <a:spLocks noChangeArrowheads="1"/>
          </p:cNvSpPr>
          <p:nvPr/>
        </p:nvSpPr>
        <p:spPr bwMode="auto">
          <a:xfrm>
            <a:off x="519868" y="2946401"/>
            <a:ext cx="19556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tag</a:t>
            </a:r>
            <a:endParaRPr lang="en-CA" altLang="en-US" sz="2400"/>
          </a:p>
        </p:txBody>
      </p:sp>
      <p:sp>
        <p:nvSpPr>
          <p:cNvPr id="201" name="Rectangle 99"/>
          <p:cNvSpPr>
            <a:spLocks noChangeArrowheads="1"/>
          </p:cNvSpPr>
          <p:nvPr/>
        </p:nvSpPr>
        <p:spPr bwMode="auto">
          <a:xfrm>
            <a:off x="1472953" y="1344614"/>
            <a:ext cx="40876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Cache</a:t>
            </a:r>
            <a:endParaRPr lang="en-CA" altLang="en-US" sz="2400"/>
          </a:p>
        </p:txBody>
      </p:sp>
      <p:sp>
        <p:nvSpPr>
          <p:cNvPr id="202" name="Rectangle 100"/>
          <p:cNvSpPr>
            <a:spLocks noChangeArrowheads="1"/>
          </p:cNvSpPr>
          <p:nvPr/>
        </p:nvSpPr>
        <p:spPr bwMode="auto">
          <a:xfrm>
            <a:off x="1073151" y="1677988"/>
            <a:ext cx="1128183" cy="165100"/>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03" name="Rectangle 101"/>
          <p:cNvSpPr>
            <a:spLocks noChangeArrowheads="1"/>
          </p:cNvSpPr>
          <p:nvPr/>
        </p:nvSpPr>
        <p:spPr bwMode="auto">
          <a:xfrm>
            <a:off x="1073151" y="1677988"/>
            <a:ext cx="1128183" cy="165100"/>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04" name="Rectangle 102"/>
          <p:cNvSpPr>
            <a:spLocks noChangeArrowheads="1"/>
          </p:cNvSpPr>
          <p:nvPr/>
        </p:nvSpPr>
        <p:spPr bwMode="auto">
          <a:xfrm>
            <a:off x="1073151" y="2025650"/>
            <a:ext cx="1128183" cy="165100"/>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05" name="Rectangle 103"/>
          <p:cNvSpPr>
            <a:spLocks noChangeArrowheads="1"/>
          </p:cNvSpPr>
          <p:nvPr/>
        </p:nvSpPr>
        <p:spPr bwMode="auto">
          <a:xfrm>
            <a:off x="1073151" y="2025650"/>
            <a:ext cx="1128183" cy="165100"/>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06" name="Rectangle 104"/>
          <p:cNvSpPr>
            <a:spLocks noChangeArrowheads="1"/>
          </p:cNvSpPr>
          <p:nvPr/>
        </p:nvSpPr>
        <p:spPr bwMode="auto">
          <a:xfrm>
            <a:off x="1073151" y="3052764"/>
            <a:ext cx="1128183" cy="166687"/>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07" name="Rectangle 105"/>
          <p:cNvSpPr>
            <a:spLocks noChangeArrowheads="1"/>
          </p:cNvSpPr>
          <p:nvPr/>
        </p:nvSpPr>
        <p:spPr bwMode="auto">
          <a:xfrm>
            <a:off x="1073151" y="3052764"/>
            <a:ext cx="1128183" cy="166687"/>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08" name="Rectangle 106"/>
          <p:cNvSpPr>
            <a:spLocks noChangeArrowheads="1"/>
          </p:cNvSpPr>
          <p:nvPr/>
        </p:nvSpPr>
        <p:spPr bwMode="auto">
          <a:xfrm>
            <a:off x="1477717" y="1676401"/>
            <a:ext cx="46326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0</a:t>
            </a:r>
            <a:endParaRPr lang="en-CA" altLang="en-US" sz="2400"/>
          </a:p>
        </p:txBody>
      </p:sp>
      <p:sp>
        <p:nvSpPr>
          <p:cNvPr id="209" name="Rectangle 107"/>
          <p:cNvSpPr>
            <a:spLocks noChangeArrowheads="1"/>
          </p:cNvSpPr>
          <p:nvPr/>
        </p:nvSpPr>
        <p:spPr bwMode="auto">
          <a:xfrm>
            <a:off x="1477717" y="2009776"/>
            <a:ext cx="46326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1</a:t>
            </a:r>
            <a:endParaRPr lang="en-CA" altLang="en-US" sz="2400"/>
          </a:p>
        </p:txBody>
      </p:sp>
      <p:sp>
        <p:nvSpPr>
          <p:cNvPr id="210" name="Rectangle 108"/>
          <p:cNvSpPr>
            <a:spLocks noChangeArrowheads="1"/>
          </p:cNvSpPr>
          <p:nvPr/>
        </p:nvSpPr>
        <p:spPr bwMode="auto">
          <a:xfrm>
            <a:off x="1405289" y="3036889"/>
            <a:ext cx="62036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127</a:t>
            </a:r>
            <a:endParaRPr lang="en-CA" altLang="en-US" sz="2400"/>
          </a:p>
        </p:txBody>
      </p:sp>
      <p:sp>
        <p:nvSpPr>
          <p:cNvPr id="211" name="Line 109"/>
          <p:cNvSpPr>
            <a:spLocks noChangeShapeType="1"/>
          </p:cNvSpPr>
          <p:nvPr/>
        </p:nvSpPr>
        <p:spPr bwMode="auto">
          <a:xfrm flipV="1">
            <a:off x="952500" y="2281239"/>
            <a:ext cx="2117" cy="2873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 name="Line 110"/>
          <p:cNvSpPr>
            <a:spLocks noChangeShapeType="1"/>
          </p:cNvSpPr>
          <p:nvPr/>
        </p:nvSpPr>
        <p:spPr bwMode="auto">
          <a:xfrm flipV="1">
            <a:off x="952500" y="2659063"/>
            <a:ext cx="2117" cy="30321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3" name="Line 111"/>
          <p:cNvSpPr>
            <a:spLocks noChangeShapeType="1"/>
          </p:cNvSpPr>
          <p:nvPr/>
        </p:nvSpPr>
        <p:spPr bwMode="auto">
          <a:xfrm flipV="1">
            <a:off x="2321985" y="2281239"/>
            <a:ext cx="2116" cy="2873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 name="Line 112"/>
          <p:cNvSpPr>
            <a:spLocks noChangeShapeType="1"/>
          </p:cNvSpPr>
          <p:nvPr/>
        </p:nvSpPr>
        <p:spPr bwMode="auto">
          <a:xfrm flipV="1">
            <a:off x="2321985" y="2659063"/>
            <a:ext cx="2116" cy="30321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 name="Line 113"/>
          <p:cNvSpPr>
            <a:spLocks noChangeShapeType="1"/>
          </p:cNvSpPr>
          <p:nvPr/>
        </p:nvSpPr>
        <p:spPr bwMode="auto">
          <a:xfrm flipH="1">
            <a:off x="893233" y="2554288"/>
            <a:ext cx="120651" cy="444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 name="Line 114"/>
          <p:cNvSpPr>
            <a:spLocks noChangeShapeType="1"/>
          </p:cNvSpPr>
          <p:nvPr/>
        </p:nvSpPr>
        <p:spPr bwMode="auto">
          <a:xfrm flipH="1">
            <a:off x="893233" y="2628900"/>
            <a:ext cx="120651" cy="4603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 name="Line 115"/>
          <p:cNvSpPr>
            <a:spLocks noChangeShapeType="1"/>
          </p:cNvSpPr>
          <p:nvPr/>
        </p:nvSpPr>
        <p:spPr bwMode="auto">
          <a:xfrm flipH="1">
            <a:off x="2262718" y="2554288"/>
            <a:ext cx="120649" cy="444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8" name="Line 116"/>
          <p:cNvSpPr>
            <a:spLocks noChangeShapeType="1"/>
          </p:cNvSpPr>
          <p:nvPr/>
        </p:nvSpPr>
        <p:spPr bwMode="auto">
          <a:xfrm flipH="1">
            <a:off x="2262718" y="2628900"/>
            <a:ext cx="120649" cy="4603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9" name="Rectangle 117"/>
          <p:cNvSpPr>
            <a:spLocks noChangeArrowheads="1"/>
          </p:cNvSpPr>
          <p:nvPr/>
        </p:nvSpPr>
        <p:spPr bwMode="auto">
          <a:xfrm>
            <a:off x="952501" y="1587501"/>
            <a:ext cx="1369484" cy="347663"/>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20" name="Rectangle 118"/>
          <p:cNvSpPr>
            <a:spLocks noChangeArrowheads="1"/>
          </p:cNvSpPr>
          <p:nvPr/>
        </p:nvSpPr>
        <p:spPr bwMode="auto">
          <a:xfrm>
            <a:off x="952501" y="1935164"/>
            <a:ext cx="1369484" cy="34607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21" name="Rectangle 121"/>
          <p:cNvSpPr>
            <a:spLocks noChangeArrowheads="1"/>
          </p:cNvSpPr>
          <p:nvPr/>
        </p:nvSpPr>
        <p:spPr bwMode="auto">
          <a:xfrm>
            <a:off x="421217" y="4529139"/>
            <a:ext cx="2283883" cy="26987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22" name="Rectangle 122"/>
          <p:cNvSpPr>
            <a:spLocks noChangeArrowheads="1"/>
          </p:cNvSpPr>
          <p:nvPr/>
        </p:nvSpPr>
        <p:spPr bwMode="auto">
          <a:xfrm>
            <a:off x="2381020" y="4576764"/>
            <a:ext cx="7854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4</a:t>
            </a:r>
            <a:endParaRPr lang="en-CA" altLang="en-US" sz="2400"/>
          </a:p>
        </p:txBody>
      </p:sp>
      <p:sp>
        <p:nvSpPr>
          <p:cNvPr id="223" name="Line 123"/>
          <p:cNvSpPr>
            <a:spLocks noChangeShapeType="1"/>
          </p:cNvSpPr>
          <p:nvPr/>
        </p:nvSpPr>
        <p:spPr bwMode="auto">
          <a:xfrm flipV="1">
            <a:off x="2091267" y="4529139"/>
            <a:ext cx="2117" cy="26987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4" name="Rectangle 124"/>
          <p:cNvSpPr>
            <a:spLocks noChangeArrowheads="1"/>
          </p:cNvSpPr>
          <p:nvPr/>
        </p:nvSpPr>
        <p:spPr bwMode="auto">
          <a:xfrm>
            <a:off x="1191224" y="4576764"/>
            <a:ext cx="1570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12</a:t>
            </a:r>
            <a:endParaRPr lang="en-CA" altLang="en-US" sz="2400"/>
          </a:p>
        </p:txBody>
      </p:sp>
      <p:sp>
        <p:nvSpPr>
          <p:cNvPr id="225" name="Rectangle 125"/>
          <p:cNvSpPr>
            <a:spLocks noChangeArrowheads="1"/>
          </p:cNvSpPr>
          <p:nvPr/>
        </p:nvSpPr>
        <p:spPr bwMode="auto">
          <a:xfrm>
            <a:off x="852775" y="4897439"/>
            <a:ext cx="139300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dirty="0">
                <a:solidFill>
                  <a:srgbClr val="000000"/>
                </a:solidFill>
                <a:latin typeface="Nimbus Roman No9 L" charset="0"/>
              </a:rPr>
              <a:t>Main memory address</a:t>
            </a:r>
            <a:endParaRPr lang="en-CA" altLang="en-US" sz="2400" dirty="0"/>
          </a:p>
        </p:txBody>
      </p:sp>
      <p:sp>
        <p:nvSpPr>
          <p:cNvPr id="226" name="Rectangle 126"/>
          <p:cNvSpPr>
            <a:spLocks noChangeArrowheads="1"/>
          </p:cNvSpPr>
          <p:nvPr/>
        </p:nvSpPr>
        <p:spPr bwMode="auto">
          <a:xfrm>
            <a:off x="1147456" y="4306889"/>
            <a:ext cx="8656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T</a:t>
            </a:r>
            <a:endParaRPr lang="en-CA" altLang="en-US" sz="2400"/>
          </a:p>
        </p:txBody>
      </p:sp>
      <p:sp>
        <p:nvSpPr>
          <p:cNvPr id="227" name="Rectangle 127"/>
          <p:cNvSpPr>
            <a:spLocks noChangeArrowheads="1"/>
          </p:cNvSpPr>
          <p:nvPr/>
        </p:nvSpPr>
        <p:spPr bwMode="auto">
          <a:xfrm>
            <a:off x="1244140" y="4306889"/>
            <a:ext cx="1570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ag</a:t>
            </a:r>
            <a:endParaRPr lang="en-CA" altLang="en-US" sz="2400"/>
          </a:p>
        </p:txBody>
      </p:sp>
      <p:sp>
        <p:nvSpPr>
          <p:cNvPr id="228" name="Rectangle 128"/>
          <p:cNvSpPr>
            <a:spLocks noChangeArrowheads="1"/>
          </p:cNvSpPr>
          <p:nvPr/>
        </p:nvSpPr>
        <p:spPr bwMode="auto">
          <a:xfrm>
            <a:off x="2239736" y="4306889"/>
            <a:ext cx="13304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W</a:t>
            </a:r>
            <a:endParaRPr lang="en-CA" altLang="en-US" sz="2400"/>
          </a:p>
        </p:txBody>
      </p:sp>
      <p:sp>
        <p:nvSpPr>
          <p:cNvPr id="229" name="Rectangle 129"/>
          <p:cNvSpPr>
            <a:spLocks noChangeArrowheads="1"/>
          </p:cNvSpPr>
          <p:nvPr/>
        </p:nvSpPr>
        <p:spPr bwMode="auto">
          <a:xfrm>
            <a:off x="2410503" y="4306889"/>
            <a:ext cx="20358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ord</a:t>
            </a:r>
            <a:endParaRPr lang="en-CA" altLang="en-US" sz="2400"/>
          </a:p>
        </p:txBody>
      </p:sp>
      <p:sp>
        <p:nvSpPr>
          <p:cNvPr id="2" name="Slide Number Placeholder 1"/>
          <p:cNvSpPr>
            <a:spLocks noGrp="1"/>
          </p:cNvSpPr>
          <p:nvPr>
            <p:ph type="sldNum" sz="quarter" idx="12"/>
          </p:nvPr>
        </p:nvSpPr>
        <p:spPr/>
        <p:txBody>
          <a:bodyPr/>
          <a:lstStyle/>
          <a:p>
            <a:fld id="{CB65DC77-F180-4F46-9AB4-E848A677D315}" type="slidenum">
              <a:rPr lang="ar-EG" smtClean="0"/>
              <a:t>29</a:t>
            </a:fld>
            <a:endParaRPr lang="ar-EG"/>
          </a:p>
        </p:txBody>
      </p:sp>
    </p:spTree>
    <p:extLst>
      <p:ext uri="{BB962C8B-B14F-4D97-AF65-F5344CB8AC3E}">
        <p14:creationId xmlns:p14="http://schemas.microsoft.com/office/powerpoint/2010/main" val="2699153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5826" name="Rectangle 2"/>
          <p:cNvSpPr>
            <a:spLocks noGrp="1" noChangeArrowheads="1"/>
          </p:cNvSpPr>
          <p:nvPr>
            <p:ph type="title"/>
          </p:nvPr>
        </p:nvSpPr>
        <p:spPr>
          <a:xfrm>
            <a:off x="711200" y="673100"/>
            <a:ext cx="9874251" cy="422275"/>
          </a:xfrm>
          <a:noFill/>
          <a:ln/>
        </p:spPr>
        <p:txBody>
          <a:bodyPr wrap="none">
            <a:normAutofit fontScale="90000"/>
          </a:bodyPr>
          <a:lstStyle/>
          <a:p>
            <a:r>
              <a:rPr lang="en-US" b="1" dirty="0"/>
              <a:t>Review:  Major Components of a Computer</a:t>
            </a:r>
          </a:p>
        </p:txBody>
      </p:sp>
      <p:sp>
        <p:nvSpPr>
          <p:cNvPr id="1485827" name="Rectangle 3"/>
          <p:cNvSpPr>
            <a:spLocks noChangeArrowheads="1"/>
          </p:cNvSpPr>
          <p:nvPr/>
        </p:nvSpPr>
        <p:spPr bwMode="auto">
          <a:xfrm>
            <a:off x="2540000" y="1371600"/>
            <a:ext cx="6858000" cy="2857500"/>
          </a:xfrm>
          <a:prstGeom prst="rect">
            <a:avLst/>
          </a:prstGeom>
          <a:solidFill>
            <a:schemeClr val="accent1">
              <a:lumMod val="20000"/>
              <a:lumOff val="80000"/>
            </a:schemeClr>
          </a:solidFill>
          <a:ln w="12700">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1485828" name="Rectangle 4"/>
          <p:cNvSpPr>
            <a:spLocks noChangeArrowheads="1"/>
          </p:cNvSpPr>
          <p:nvPr/>
        </p:nvSpPr>
        <p:spPr bwMode="auto">
          <a:xfrm>
            <a:off x="3048000" y="1778000"/>
            <a:ext cx="1947333" cy="2197100"/>
          </a:xfrm>
          <a:prstGeom prst="rect">
            <a:avLst/>
          </a:prstGeom>
          <a:solidFill>
            <a:schemeClr val="accent1">
              <a:lumMod val="40000"/>
              <a:lumOff val="60000"/>
            </a:schemeClr>
          </a:solidFill>
          <a:ln w="12700">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1485829" name="Rectangle 5"/>
          <p:cNvSpPr>
            <a:spLocks noChangeArrowheads="1"/>
          </p:cNvSpPr>
          <p:nvPr/>
        </p:nvSpPr>
        <p:spPr bwMode="auto">
          <a:xfrm>
            <a:off x="3514688" y="1905001"/>
            <a:ext cx="1141979" cy="286745"/>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b="1" dirty="0">
                <a:solidFill>
                  <a:schemeClr val="tx1"/>
                </a:solidFill>
              </a:rPr>
              <a:t> Processor</a:t>
            </a:r>
          </a:p>
        </p:txBody>
      </p:sp>
      <p:sp>
        <p:nvSpPr>
          <p:cNvPr id="1485830" name="Rectangle 6"/>
          <p:cNvSpPr>
            <a:spLocks noChangeArrowheads="1"/>
          </p:cNvSpPr>
          <p:nvPr/>
        </p:nvSpPr>
        <p:spPr bwMode="auto">
          <a:xfrm>
            <a:off x="5249333" y="1778000"/>
            <a:ext cx="1778000" cy="2222500"/>
          </a:xfrm>
          <a:prstGeom prst="rect">
            <a:avLst/>
          </a:prstGeom>
          <a:solidFill>
            <a:schemeClr val="accent2">
              <a:lumMod val="60000"/>
              <a:lumOff val="40000"/>
            </a:schemeClr>
          </a:solidFill>
          <a:ln w="12700">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1485831" name="Rectangle 7"/>
          <p:cNvSpPr>
            <a:spLocks noChangeArrowheads="1"/>
          </p:cNvSpPr>
          <p:nvPr/>
        </p:nvSpPr>
        <p:spPr bwMode="auto">
          <a:xfrm>
            <a:off x="7247467" y="1778000"/>
            <a:ext cx="1778000" cy="2222500"/>
          </a:xfrm>
          <a:prstGeom prst="rect">
            <a:avLst/>
          </a:prstGeom>
          <a:solidFill>
            <a:schemeClr val="accent1">
              <a:lumMod val="40000"/>
              <a:lumOff val="60000"/>
            </a:schemeClr>
          </a:solidFill>
          <a:ln w="12700">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1485832" name="AutoShape 8"/>
          <p:cNvSpPr>
            <a:spLocks noChangeArrowheads="1"/>
          </p:cNvSpPr>
          <p:nvPr/>
        </p:nvSpPr>
        <p:spPr bwMode="auto">
          <a:xfrm>
            <a:off x="3318934" y="2463800"/>
            <a:ext cx="1439333" cy="596900"/>
          </a:xfrm>
          <a:prstGeom prst="roundRect">
            <a:avLst>
              <a:gd name="adj" fmla="val 12495"/>
            </a:avLst>
          </a:prstGeom>
          <a:solidFill>
            <a:schemeClr val="accent1">
              <a:lumMod val="60000"/>
              <a:lumOff val="40000"/>
            </a:schemeClr>
          </a:solidFill>
          <a:ln w="12700">
            <a:solidFill>
              <a:schemeClr val="tx1"/>
            </a:solidFill>
            <a:round/>
            <a:headEnd/>
            <a:tailEnd/>
          </a:ln>
          <a:effectLst>
            <a:outerShdw dist="107763" dir="2700000" algn="ctr" rotWithShape="0">
              <a:schemeClr val="bg2"/>
            </a:outerShdw>
          </a:effectLst>
        </p:spPr>
        <p:txBody>
          <a:bodyPr wrap="none" anchor="ctr"/>
          <a:lstStyle/>
          <a:p>
            <a:endParaRPr lang="en-US"/>
          </a:p>
        </p:txBody>
      </p:sp>
      <p:sp>
        <p:nvSpPr>
          <p:cNvPr id="1485833" name="AutoShape 9"/>
          <p:cNvSpPr>
            <a:spLocks noChangeArrowheads="1"/>
          </p:cNvSpPr>
          <p:nvPr/>
        </p:nvSpPr>
        <p:spPr bwMode="auto">
          <a:xfrm>
            <a:off x="3318934" y="3225800"/>
            <a:ext cx="1439333" cy="596900"/>
          </a:xfrm>
          <a:prstGeom prst="roundRect">
            <a:avLst>
              <a:gd name="adj" fmla="val 12495"/>
            </a:avLst>
          </a:prstGeom>
          <a:solidFill>
            <a:schemeClr val="accent1">
              <a:lumMod val="60000"/>
              <a:lumOff val="40000"/>
            </a:schemeClr>
          </a:solidFill>
          <a:ln w="12700">
            <a:solidFill>
              <a:schemeClr val="tx1"/>
            </a:solidFill>
            <a:round/>
            <a:headEnd/>
            <a:tailEnd/>
          </a:ln>
          <a:effectLst>
            <a:outerShdw dist="107763" dir="2700000" algn="ctr" rotWithShape="0">
              <a:schemeClr val="bg2"/>
            </a:outerShdw>
          </a:effectLst>
        </p:spPr>
        <p:txBody>
          <a:bodyPr wrap="none" anchor="ctr"/>
          <a:lstStyle/>
          <a:p>
            <a:endParaRPr lang="en-US"/>
          </a:p>
        </p:txBody>
      </p:sp>
      <p:sp>
        <p:nvSpPr>
          <p:cNvPr id="1485834" name="Rectangle 10"/>
          <p:cNvSpPr>
            <a:spLocks noChangeArrowheads="1"/>
          </p:cNvSpPr>
          <p:nvPr/>
        </p:nvSpPr>
        <p:spPr bwMode="auto">
          <a:xfrm>
            <a:off x="3632169" y="2628901"/>
            <a:ext cx="867865" cy="286745"/>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b="1" dirty="0">
                <a:solidFill>
                  <a:schemeClr val="tx1"/>
                </a:solidFill>
              </a:rPr>
              <a:t>Control</a:t>
            </a:r>
          </a:p>
        </p:txBody>
      </p:sp>
      <p:sp>
        <p:nvSpPr>
          <p:cNvPr id="1485835" name="Rectangle 11"/>
          <p:cNvSpPr>
            <a:spLocks noChangeArrowheads="1"/>
          </p:cNvSpPr>
          <p:nvPr/>
        </p:nvSpPr>
        <p:spPr bwMode="auto">
          <a:xfrm>
            <a:off x="3542748" y="3416301"/>
            <a:ext cx="1041952" cy="286745"/>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b="1" dirty="0" err="1">
                <a:solidFill>
                  <a:schemeClr val="tx1"/>
                </a:solidFill>
              </a:rPr>
              <a:t>Datapath</a:t>
            </a:r>
            <a:endParaRPr lang="en-US" b="1" dirty="0">
              <a:solidFill>
                <a:schemeClr val="tx1"/>
              </a:solidFill>
            </a:endParaRPr>
          </a:p>
        </p:txBody>
      </p:sp>
      <p:sp>
        <p:nvSpPr>
          <p:cNvPr id="1485836" name="Rectangle 12"/>
          <p:cNvSpPr>
            <a:spLocks noChangeArrowheads="1"/>
          </p:cNvSpPr>
          <p:nvPr/>
        </p:nvSpPr>
        <p:spPr bwMode="auto">
          <a:xfrm>
            <a:off x="5860664" y="2743201"/>
            <a:ext cx="963469" cy="286745"/>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b="1"/>
              <a:t>Memory</a:t>
            </a:r>
          </a:p>
        </p:txBody>
      </p:sp>
      <p:sp>
        <p:nvSpPr>
          <p:cNvPr id="1485837" name="Rectangle 13"/>
          <p:cNvSpPr>
            <a:spLocks noChangeArrowheads="1"/>
          </p:cNvSpPr>
          <p:nvPr/>
        </p:nvSpPr>
        <p:spPr bwMode="auto">
          <a:xfrm>
            <a:off x="7744606" y="1955801"/>
            <a:ext cx="904094" cy="286745"/>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b="1" dirty="0">
                <a:solidFill>
                  <a:schemeClr val="tx1"/>
                </a:solidFill>
              </a:rPr>
              <a:t>Devices</a:t>
            </a:r>
          </a:p>
        </p:txBody>
      </p:sp>
      <p:sp>
        <p:nvSpPr>
          <p:cNvPr id="1485838" name="AutoShape 14"/>
          <p:cNvSpPr>
            <a:spLocks noChangeArrowheads="1"/>
          </p:cNvSpPr>
          <p:nvPr/>
        </p:nvSpPr>
        <p:spPr bwMode="auto">
          <a:xfrm>
            <a:off x="7416800" y="2514600"/>
            <a:ext cx="1439333" cy="596900"/>
          </a:xfrm>
          <a:prstGeom prst="roundRect">
            <a:avLst>
              <a:gd name="adj" fmla="val 12495"/>
            </a:avLst>
          </a:prstGeom>
          <a:solidFill>
            <a:schemeClr val="accent1">
              <a:lumMod val="60000"/>
              <a:lumOff val="40000"/>
            </a:schemeClr>
          </a:solidFill>
          <a:ln w="12700">
            <a:solidFill>
              <a:schemeClr val="tx1"/>
            </a:solidFill>
            <a:round/>
            <a:headEnd/>
            <a:tailEnd/>
          </a:ln>
          <a:effectLst>
            <a:outerShdw dist="107763" dir="2700000" algn="ctr" rotWithShape="0">
              <a:schemeClr val="bg2"/>
            </a:outerShdw>
          </a:effectLst>
        </p:spPr>
        <p:txBody>
          <a:bodyPr wrap="none" anchor="ctr"/>
          <a:lstStyle/>
          <a:p>
            <a:endParaRPr lang="en-US"/>
          </a:p>
        </p:txBody>
      </p:sp>
      <p:sp>
        <p:nvSpPr>
          <p:cNvPr id="1485839" name="AutoShape 15"/>
          <p:cNvSpPr>
            <a:spLocks noChangeArrowheads="1"/>
          </p:cNvSpPr>
          <p:nvPr/>
        </p:nvSpPr>
        <p:spPr bwMode="auto">
          <a:xfrm>
            <a:off x="7416800" y="3276600"/>
            <a:ext cx="1439333" cy="596900"/>
          </a:xfrm>
          <a:prstGeom prst="roundRect">
            <a:avLst>
              <a:gd name="adj" fmla="val 12495"/>
            </a:avLst>
          </a:prstGeom>
          <a:solidFill>
            <a:schemeClr val="accent1">
              <a:lumMod val="60000"/>
              <a:lumOff val="40000"/>
            </a:schemeClr>
          </a:solidFill>
          <a:ln w="12700">
            <a:solidFill>
              <a:schemeClr val="tx1"/>
            </a:solidFill>
            <a:round/>
            <a:headEnd/>
            <a:tailEnd/>
          </a:ln>
          <a:effectLst>
            <a:outerShdw dist="107763" dir="2700000" algn="ctr" rotWithShape="0">
              <a:schemeClr val="bg2"/>
            </a:outerShdw>
          </a:effectLst>
        </p:spPr>
        <p:txBody>
          <a:bodyPr wrap="none" anchor="ctr"/>
          <a:lstStyle/>
          <a:p>
            <a:endParaRPr lang="en-US"/>
          </a:p>
        </p:txBody>
      </p:sp>
      <p:sp>
        <p:nvSpPr>
          <p:cNvPr id="1485840" name="Rectangle 16"/>
          <p:cNvSpPr>
            <a:spLocks noChangeArrowheads="1"/>
          </p:cNvSpPr>
          <p:nvPr/>
        </p:nvSpPr>
        <p:spPr bwMode="auto">
          <a:xfrm>
            <a:off x="7722466" y="2679701"/>
            <a:ext cx="676467" cy="286745"/>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b="1">
                <a:solidFill>
                  <a:schemeClr val="tx1"/>
                </a:solidFill>
              </a:rPr>
              <a:t>Input</a:t>
            </a:r>
          </a:p>
        </p:txBody>
      </p:sp>
      <p:sp>
        <p:nvSpPr>
          <p:cNvPr id="1485841" name="Rectangle 17"/>
          <p:cNvSpPr>
            <a:spLocks noChangeArrowheads="1"/>
          </p:cNvSpPr>
          <p:nvPr/>
        </p:nvSpPr>
        <p:spPr bwMode="auto">
          <a:xfrm>
            <a:off x="7698659" y="3441701"/>
            <a:ext cx="839974" cy="286745"/>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b="1" dirty="0">
                <a:solidFill>
                  <a:schemeClr val="tx1"/>
                </a:solidFill>
              </a:rPr>
              <a:t>Output</a:t>
            </a:r>
          </a:p>
        </p:txBody>
      </p:sp>
      <p:sp>
        <p:nvSpPr>
          <p:cNvPr id="1485842" name="Rectangle 18"/>
          <p:cNvSpPr>
            <a:spLocks noChangeArrowheads="1"/>
          </p:cNvSpPr>
          <p:nvPr/>
        </p:nvSpPr>
        <p:spPr bwMode="auto">
          <a:xfrm>
            <a:off x="234177" y="2943225"/>
            <a:ext cx="182808" cy="366767"/>
          </a:xfrm>
          <a:prstGeom prst="rect">
            <a:avLst/>
          </a:prstGeom>
          <a:noFill/>
          <a:ln w="12700">
            <a:noFill/>
            <a:miter lim="800000"/>
            <a:headEnd/>
            <a:tailEnd/>
          </a:ln>
          <a:effectLst/>
        </p:spPr>
        <p:txBody>
          <a:bodyPr wrap="none" lIns="90488" tIns="44450" rIns="90488" bIns="44450">
            <a:spAutoFit/>
          </a:bodyPr>
          <a:lstStyle/>
          <a:p>
            <a:endParaRPr lang="en-US">
              <a:solidFill>
                <a:schemeClr val="tx1"/>
              </a:solidFill>
            </a:endParaRPr>
          </a:p>
        </p:txBody>
      </p:sp>
      <p:grpSp>
        <p:nvGrpSpPr>
          <p:cNvPr id="19" name="Group 19"/>
          <p:cNvGrpSpPr>
            <a:grpSpLocks/>
          </p:cNvGrpSpPr>
          <p:nvPr/>
        </p:nvGrpSpPr>
        <p:grpSpPr bwMode="auto">
          <a:xfrm>
            <a:off x="4368800" y="3730626"/>
            <a:ext cx="3454400" cy="2746375"/>
            <a:chOff x="2160" y="2304"/>
            <a:chExt cx="1632" cy="1730"/>
          </a:xfrm>
        </p:grpSpPr>
        <p:sp>
          <p:nvSpPr>
            <p:cNvPr id="20" name="Rectangle 20"/>
            <p:cNvSpPr>
              <a:spLocks noChangeArrowheads="1"/>
            </p:cNvSpPr>
            <p:nvPr/>
          </p:nvSpPr>
          <p:spPr bwMode="auto">
            <a:xfrm>
              <a:off x="2170" y="2890"/>
              <a:ext cx="416" cy="616"/>
            </a:xfrm>
            <a:prstGeom prst="rect">
              <a:avLst/>
            </a:prstGeom>
            <a:solidFill>
              <a:schemeClr val="accent2">
                <a:lumMod val="60000"/>
                <a:lumOff val="40000"/>
              </a:schemeClr>
            </a:solidFill>
            <a:ln w="25400">
              <a:solidFill>
                <a:schemeClr val="tx1"/>
              </a:solidFill>
              <a:miter lim="800000"/>
              <a:headEnd/>
              <a:tailEnd/>
            </a:ln>
            <a:effectLst/>
          </p:spPr>
          <p:txBody>
            <a:bodyPr wrap="none" anchor="ctr"/>
            <a:lstStyle/>
            <a:p>
              <a:endParaRPr lang="en-US"/>
            </a:p>
          </p:txBody>
        </p:sp>
        <p:sp>
          <p:nvSpPr>
            <p:cNvPr id="21" name="Rectangle 21"/>
            <p:cNvSpPr>
              <a:spLocks noChangeArrowheads="1"/>
            </p:cNvSpPr>
            <p:nvPr/>
          </p:nvSpPr>
          <p:spPr bwMode="auto">
            <a:xfrm rot="5400000">
              <a:off x="2150" y="3137"/>
              <a:ext cx="457" cy="159"/>
            </a:xfrm>
            <a:prstGeom prst="rect">
              <a:avLst/>
            </a:prstGeom>
            <a:noFill/>
            <a:ln w="12700">
              <a:noFill/>
              <a:miter lim="800000"/>
              <a:headEnd/>
              <a:tailEnd/>
            </a:ln>
            <a:effectLst/>
          </p:spPr>
          <p:txBody>
            <a:bodyPr wrap="none" lIns="90488" tIns="44450" rIns="90488" bIns="44450">
              <a:spAutoFit/>
            </a:bodyPr>
            <a:lstStyle/>
            <a:p>
              <a:pPr algn="ctr"/>
              <a:r>
                <a:rPr lang="en-US" sz="1600" b="1" dirty="0"/>
                <a:t>Cache</a:t>
              </a:r>
            </a:p>
          </p:txBody>
        </p:sp>
        <p:sp>
          <p:nvSpPr>
            <p:cNvPr id="22" name="Rectangle 22"/>
            <p:cNvSpPr>
              <a:spLocks noChangeArrowheads="1"/>
            </p:cNvSpPr>
            <p:nvPr/>
          </p:nvSpPr>
          <p:spPr bwMode="auto">
            <a:xfrm>
              <a:off x="2698" y="2890"/>
              <a:ext cx="464" cy="856"/>
            </a:xfrm>
            <a:prstGeom prst="rect">
              <a:avLst/>
            </a:prstGeom>
            <a:solidFill>
              <a:schemeClr val="accent2">
                <a:lumMod val="60000"/>
                <a:lumOff val="40000"/>
              </a:schemeClr>
            </a:solidFill>
            <a:ln w="25400">
              <a:solidFill>
                <a:schemeClr val="tx1"/>
              </a:solidFill>
              <a:miter lim="800000"/>
              <a:headEnd/>
              <a:tailEnd/>
            </a:ln>
            <a:effectLst/>
          </p:spPr>
          <p:txBody>
            <a:bodyPr wrap="none" anchor="ctr"/>
            <a:lstStyle/>
            <a:p>
              <a:endParaRPr lang="en-US"/>
            </a:p>
          </p:txBody>
        </p:sp>
        <p:sp>
          <p:nvSpPr>
            <p:cNvPr id="23" name="Rectangle 23"/>
            <p:cNvSpPr>
              <a:spLocks noChangeArrowheads="1"/>
            </p:cNvSpPr>
            <p:nvPr/>
          </p:nvSpPr>
          <p:spPr bwMode="auto">
            <a:xfrm rot="5400000">
              <a:off x="2558" y="3198"/>
              <a:ext cx="720" cy="275"/>
            </a:xfrm>
            <a:prstGeom prst="rect">
              <a:avLst/>
            </a:prstGeom>
            <a:noFill/>
            <a:ln w="12700">
              <a:noFill/>
              <a:miter lim="800000"/>
              <a:headEnd/>
              <a:tailEnd/>
            </a:ln>
            <a:effectLst/>
          </p:spPr>
          <p:txBody>
            <a:bodyPr lIns="90488" tIns="44450" rIns="90488" bIns="44450">
              <a:spAutoFit/>
            </a:bodyPr>
            <a:lstStyle/>
            <a:p>
              <a:pPr algn="ctr"/>
              <a:r>
                <a:rPr lang="en-US" sz="1600" b="1" dirty="0"/>
                <a:t>Main Memory</a:t>
              </a:r>
            </a:p>
          </p:txBody>
        </p:sp>
        <p:sp>
          <p:nvSpPr>
            <p:cNvPr id="24" name="Rectangle 24"/>
            <p:cNvSpPr>
              <a:spLocks noChangeArrowheads="1"/>
            </p:cNvSpPr>
            <p:nvPr/>
          </p:nvSpPr>
          <p:spPr bwMode="auto">
            <a:xfrm>
              <a:off x="3274" y="2890"/>
              <a:ext cx="512" cy="1144"/>
            </a:xfrm>
            <a:prstGeom prst="rect">
              <a:avLst/>
            </a:prstGeom>
            <a:solidFill>
              <a:schemeClr val="accent2">
                <a:lumMod val="60000"/>
                <a:lumOff val="40000"/>
              </a:schemeClr>
            </a:solidFill>
            <a:ln w="25400">
              <a:solidFill>
                <a:schemeClr val="tx1"/>
              </a:solidFill>
              <a:miter lim="800000"/>
              <a:headEnd/>
              <a:tailEnd/>
            </a:ln>
            <a:effectLst/>
          </p:spPr>
          <p:txBody>
            <a:bodyPr wrap="none" anchor="ctr"/>
            <a:lstStyle/>
            <a:p>
              <a:pPr algn="ctr"/>
              <a:endParaRPr lang="en-US" dirty="0"/>
            </a:p>
          </p:txBody>
        </p:sp>
        <p:sp>
          <p:nvSpPr>
            <p:cNvPr id="25" name="Rectangle 25"/>
            <p:cNvSpPr>
              <a:spLocks noChangeArrowheads="1"/>
            </p:cNvSpPr>
            <p:nvPr/>
          </p:nvSpPr>
          <p:spPr bwMode="auto">
            <a:xfrm rot="5400000">
              <a:off x="3043" y="3284"/>
              <a:ext cx="960" cy="391"/>
            </a:xfrm>
            <a:prstGeom prst="rect">
              <a:avLst/>
            </a:prstGeom>
            <a:noFill/>
            <a:ln w="12700">
              <a:noFill/>
              <a:miter lim="800000"/>
              <a:headEnd/>
              <a:tailEnd/>
            </a:ln>
            <a:effectLst/>
          </p:spPr>
          <p:txBody>
            <a:bodyPr lIns="90488" tIns="44450" rIns="90488" bIns="44450">
              <a:spAutoFit/>
            </a:bodyPr>
            <a:lstStyle/>
            <a:p>
              <a:pPr algn="ctr"/>
              <a:r>
                <a:rPr lang="en-US" sz="1600" b="1" dirty="0"/>
                <a:t>Secondary Memory</a:t>
              </a:r>
            </a:p>
            <a:p>
              <a:pPr algn="ctr"/>
              <a:r>
                <a:rPr lang="en-US" sz="1600" b="1" dirty="0"/>
                <a:t>(Disk)</a:t>
              </a:r>
            </a:p>
          </p:txBody>
        </p:sp>
        <p:sp>
          <p:nvSpPr>
            <p:cNvPr id="26" name="Line 26"/>
            <p:cNvSpPr>
              <a:spLocks noChangeShapeType="1"/>
            </p:cNvSpPr>
            <p:nvPr/>
          </p:nvSpPr>
          <p:spPr bwMode="auto">
            <a:xfrm flipH="1">
              <a:off x="2160" y="2304"/>
              <a:ext cx="432" cy="576"/>
            </a:xfrm>
            <a:prstGeom prst="line">
              <a:avLst/>
            </a:prstGeom>
            <a:noFill/>
            <a:ln w="12700">
              <a:solidFill>
                <a:schemeClr val="accent1"/>
              </a:solidFill>
              <a:round/>
              <a:headEnd/>
              <a:tailEnd/>
            </a:ln>
            <a:effectLst/>
          </p:spPr>
          <p:txBody>
            <a:bodyPr/>
            <a:lstStyle/>
            <a:p>
              <a:endParaRPr lang="en-US"/>
            </a:p>
          </p:txBody>
        </p:sp>
        <p:sp>
          <p:nvSpPr>
            <p:cNvPr id="27" name="Line 27"/>
            <p:cNvSpPr>
              <a:spLocks noChangeShapeType="1"/>
            </p:cNvSpPr>
            <p:nvPr/>
          </p:nvSpPr>
          <p:spPr bwMode="auto">
            <a:xfrm>
              <a:off x="3408" y="2352"/>
              <a:ext cx="384" cy="528"/>
            </a:xfrm>
            <a:prstGeom prst="line">
              <a:avLst/>
            </a:prstGeom>
            <a:noFill/>
            <a:ln w="12700">
              <a:solidFill>
                <a:schemeClr val="accent1"/>
              </a:solidFill>
              <a:round/>
              <a:headEnd/>
              <a:tailEnd/>
            </a:ln>
            <a:effectLst/>
          </p:spPr>
          <p:txBody>
            <a:bodyPr/>
            <a:lstStyle/>
            <a:p>
              <a:endParaRPr lang="en-US"/>
            </a:p>
          </p:txBody>
        </p:sp>
      </p:grpSp>
      <p:sp>
        <p:nvSpPr>
          <p:cNvPr id="2" name="Slide Number Placeholder 1"/>
          <p:cNvSpPr>
            <a:spLocks noGrp="1"/>
          </p:cNvSpPr>
          <p:nvPr>
            <p:ph type="sldNum" sz="quarter" idx="12"/>
          </p:nvPr>
        </p:nvSpPr>
        <p:spPr/>
        <p:txBody>
          <a:bodyPr/>
          <a:lstStyle/>
          <a:p>
            <a:fld id="{CB65DC77-F180-4F46-9AB4-E848A677D315}" type="slidenum">
              <a:rPr lang="ar-EG" smtClean="0"/>
              <a:t>3</a:t>
            </a:fld>
            <a:endParaRPr lang="ar-EG"/>
          </a:p>
        </p:txBody>
      </p:sp>
    </p:spTree>
    <p:extLst>
      <p:ext uri="{BB962C8B-B14F-4D97-AF65-F5344CB8AC3E}">
        <p14:creationId xmlns:p14="http://schemas.microsoft.com/office/powerpoint/2010/main" val="26573965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5580592" y="956732"/>
            <a:ext cx="5709708" cy="1303867"/>
          </a:xfrm>
        </p:spPr>
        <p:txBody>
          <a:bodyPr>
            <a:normAutofit fontScale="90000"/>
          </a:bodyPr>
          <a:lstStyle/>
          <a:p>
            <a:r>
              <a:rPr lang="en-US" altLang="en-US" b="1" dirty="0" smtClean="0"/>
              <a:t>Set-Associative mapping</a:t>
            </a:r>
          </a:p>
        </p:txBody>
      </p:sp>
      <p:sp>
        <p:nvSpPr>
          <p:cNvPr id="16472" name="Text Box 192"/>
          <p:cNvSpPr txBox="1">
            <a:spLocks noChangeArrowheads="1"/>
          </p:cNvSpPr>
          <p:nvPr/>
        </p:nvSpPr>
        <p:spPr bwMode="auto">
          <a:xfrm>
            <a:off x="5580592" y="2486821"/>
            <a:ext cx="6154208"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rtl="0"/>
            <a:r>
              <a:rPr lang="en-US" altLang="en-US" sz="2000" dirty="0">
                <a:solidFill>
                  <a:srgbClr val="FF0000"/>
                </a:solidFill>
                <a:latin typeface="Comic Sans MS" panose="030F0702030302020204" pitchFamily="66" charset="0"/>
              </a:rPr>
              <a:t>Set-associative</a:t>
            </a:r>
            <a:r>
              <a:rPr lang="en-US" altLang="en-US" sz="2000" dirty="0">
                <a:latin typeface="Comic Sans MS" panose="030F0702030302020204" pitchFamily="66" charset="0"/>
              </a:rPr>
              <a:t> mapping </a:t>
            </a:r>
            <a:r>
              <a:rPr lang="en-US" altLang="en-US" sz="2000" dirty="0" smtClean="0">
                <a:latin typeface="Comic Sans MS" panose="030F0702030302020204" pitchFamily="66" charset="0"/>
              </a:rPr>
              <a:t>is a combination </a:t>
            </a:r>
            <a:r>
              <a:rPr lang="en-US" altLang="en-US" sz="2000" dirty="0">
                <a:latin typeface="Comic Sans MS" panose="030F0702030302020204" pitchFamily="66" charset="0"/>
              </a:rPr>
              <a:t>of </a:t>
            </a:r>
            <a:r>
              <a:rPr lang="en-US" altLang="en-US" sz="2000" dirty="0">
                <a:solidFill>
                  <a:srgbClr val="FF0000"/>
                </a:solidFill>
                <a:latin typeface="Comic Sans MS" panose="030F0702030302020204" pitchFamily="66" charset="0"/>
              </a:rPr>
              <a:t>direct </a:t>
            </a:r>
            <a:r>
              <a:rPr lang="en-US" altLang="en-US" sz="2000" dirty="0">
                <a:latin typeface="Comic Sans MS" panose="030F0702030302020204" pitchFamily="66" charset="0"/>
              </a:rPr>
              <a:t>and </a:t>
            </a:r>
            <a:r>
              <a:rPr lang="en-US" altLang="en-US" sz="2000" dirty="0" smtClean="0">
                <a:solidFill>
                  <a:srgbClr val="FF0000"/>
                </a:solidFill>
                <a:latin typeface="Comic Sans MS" panose="030F0702030302020204" pitchFamily="66" charset="0"/>
              </a:rPr>
              <a:t>associative</a:t>
            </a:r>
            <a:r>
              <a:rPr lang="en-US" altLang="en-US" sz="2000" dirty="0" smtClean="0">
                <a:latin typeface="Comic Sans MS" panose="030F0702030302020204" pitchFamily="66" charset="0"/>
              </a:rPr>
              <a:t> </a:t>
            </a:r>
            <a:r>
              <a:rPr lang="en-US" altLang="en-US" sz="2000" dirty="0">
                <a:latin typeface="Comic Sans MS" panose="030F0702030302020204" pitchFamily="66" charset="0"/>
              </a:rPr>
              <a:t>mapping. </a:t>
            </a:r>
          </a:p>
          <a:p>
            <a:pPr algn="just" rtl="0"/>
            <a:r>
              <a:rPr lang="en-US" altLang="en-US" sz="2000" dirty="0" smtClean="0">
                <a:solidFill>
                  <a:srgbClr val="FF0000"/>
                </a:solidFill>
                <a:latin typeface="Comic Sans MS" panose="030F0702030302020204" pitchFamily="66" charset="0"/>
              </a:rPr>
              <a:t>Blocks</a:t>
            </a:r>
            <a:r>
              <a:rPr lang="en-US" altLang="en-US" sz="2000" dirty="0" smtClean="0">
                <a:latin typeface="Comic Sans MS" panose="030F0702030302020204" pitchFamily="66" charset="0"/>
              </a:rPr>
              <a:t> </a:t>
            </a:r>
            <a:r>
              <a:rPr lang="en-US" altLang="en-US" sz="2000" dirty="0">
                <a:latin typeface="Comic Sans MS" panose="030F0702030302020204" pitchFamily="66" charset="0"/>
              </a:rPr>
              <a:t>of </a:t>
            </a:r>
            <a:r>
              <a:rPr lang="en-US" altLang="en-US" sz="2000" dirty="0">
                <a:solidFill>
                  <a:srgbClr val="FF0000"/>
                </a:solidFill>
                <a:latin typeface="Comic Sans MS" panose="030F0702030302020204" pitchFamily="66" charset="0"/>
              </a:rPr>
              <a:t>cache</a:t>
            </a:r>
            <a:r>
              <a:rPr lang="en-US" altLang="en-US" sz="2000" dirty="0">
                <a:latin typeface="Comic Sans MS" panose="030F0702030302020204" pitchFamily="66" charset="0"/>
              </a:rPr>
              <a:t> are grouped into sets. </a:t>
            </a:r>
          </a:p>
          <a:p>
            <a:pPr algn="just" rtl="0"/>
            <a:r>
              <a:rPr lang="en-US" altLang="en-US" sz="2000" dirty="0">
                <a:latin typeface="Comic Sans MS" panose="030F0702030302020204" pitchFamily="66" charset="0"/>
              </a:rPr>
              <a:t>Mapping function allows a block of the main </a:t>
            </a:r>
          </a:p>
          <a:p>
            <a:pPr algn="just" rtl="0"/>
            <a:r>
              <a:rPr lang="en-US" altLang="en-US" sz="2000" dirty="0">
                <a:latin typeface="Comic Sans MS" panose="030F0702030302020204" pitchFamily="66" charset="0"/>
              </a:rPr>
              <a:t>memory to reside in any block of a specific set.</a:t>
            </a:r>
          </a:p>
          <a:p>
            <a:pPr algn="just" rtl="0"/>
            <a:r>
              <a:rPr lang="en-US" altLang="en-US" sz="2000" dirty="0">
                <a:latin typeface="Comic Sans MS" panose="030F0702030302020204" pitchFamily="66" charset="0"/>
              </a:rPr>
              <a:t>Divide the cache into 64 sets, with two blocks per set. </a:t>
            </a:r>
          </a:p>
          <a:p>
            <a:pPr algn="just" rtl="0"/>
            <a:r>
              <a:rPr lang="en-US" altLang="en-US" sz="2000" dirty="0">
                <a:latin typeface="Comic Sans MS" panose="030F0702030302020204" pitchFamily="66" charset="0"/>
              </a:rPr>
              <a:t>Memory block 0, 64, 128 etc. map to set 0, and they </a:t>
            </a:r>
          </a:p>
          <a:p>
            <a:pPr algn="just" rtl="0"/>
            <a:r>
              <a:rPr lang="en-US" altLang="en-US" sz="2000" dirty="0">
                <a:latin typeface="Comic Sans MS" panose="030F0702030302020204" pitchFamily="66" charset="0"/>
              </a:rPr>
              <a:t>can occupy either of the two positions</a:t>
            </a:r>
            <a:r>
              <a:rPr lang="en-US" altLang="en-US" sz="2000" dirty="0" smtClean="0">
                <a:latin typeface="Comic Sans MS" panose="030F0702030302020204" pitchFamily="66" charset="0"/>
              </a:rPr>
              <a:t>.</a:t>
            </a:r>
            <a:endParaRPr lang="en-US" altLang="en-US" sz="2000" dirty="0">
              <a:latin typeface="Comic Sans MS" panose="030F0702030302020204" pitchFamily="66" charset="0"/>
            </a:endParaRPr>
          </a:p>
        </p:txBody>
      </p:sp>
      <p:sp>
        <p:nvSpPr>
          <p:cNvPr id="154" name="Rectangle 153"/>
          <p:cNvSpPr/>
          <p:nvPr/>
        </p:nvSpPr>
        <p:spPr>
          <a:xfrm>
            <a:off x="254000" y="793751"/>
            <a:ext cx="5245100" cy="52451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
          <p:cNvSpPr>
            <a:spLocks noChangeArrowheads="1"/>
          </p:cNvSpPr>
          <p:nvPr/>
        </p:nvSpPr>
        <p:spPr bwMode="auto">
          <a:xfrm>
            <a:off x="4064001" y="1184276"/>
            <a:ext cx="1369484" cy="347663"/>
          </a:xfrm>
          <a:prstGeom prst="rect">
            <a:avLst/>
          </a:prstGeom>
          <a:solidFill>
            <a:srgbClr val="B2FFFF"/>
          </a:solidFill>
          <a:ln w="0">
            <a:solidFill>
              <a:srgbClr val="B2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304" name="Rectangle 4"/>
          <p:cNvSpPr>
            <a:spLocks noChangeArrowheads="1"/>
          </p:cNvSpPr>
          <p:nvPr/>
        </p:nvSpPr>
        <p:spPr bwMode="auto">
          <a:xfrm>
            <a:off x="4064001" y="852489"/>
            <a:ext cx="1369484" cy="331787"/>
          </a:xfrm>
          <a:prstGeom prst="rect">
            <a:avLst/>
          </a:prstGeom>
          <a:solidFill>
            <a:srgbClr val="1AFFFF"/>
          </a:solidFill>
          <a:ln w="0">
            <a:solidFill>
              <a:srgbClr val="1A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305" name="Rectangle 5"/>
          <p:cNvSpPr>
            <a:spLocks noChangeArrowheads="1"/>
          </p:cNvSpPr>
          <p:nvPr/>
        </p:nvSpPr>
        <p:spPr bwMode="auto">
          <a:xfrm>
            <a:off x="4064001" y="2212976"/>
            <a:ext cx="1369484" cy="347663"/>
          </a:xfrm>
          <a:prstGeom prst="rect">
            <a:avLst/>
          </a:prstGeom>
          <a:solidFill>
            <a:srgbClr val="808080"/>
          </a:solidFill>
          <a:ln w="0">
            <a:solidFill>
              <a:srgbClr val="808080"/>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306" name="Rectangle 6"/>
          <p:cNvSpPr>
            <a:spLocks noChangeArrowheads="1"/>
          </p:cNvSpPr>
          <p:nvPr/>
        </p:nvSpPr>
        <p:spPr bwMode="auto">
          <a:xfrm>
            <a:off x="4064001" y="2212976"/>
            <a:ext cx="1369484" cy="347663"/>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307" name="Rectangle 7"/>
          <p:cNvSpPr>
            <a:spLocks noChangeArrowheads="1"/>
          </p:cNvSpPr>
          <p:nvPr/>
        </p:nvSpPr>
        <p:spPr bwMode="auto">
          <a:xfrm>
            <a:off x="4064001" y="2560638"/>
            <a:ext cx="1369484" cy="347662"/>
          </a:xfrm>
          <a:prstGeom prst="rect">
            <a:avLst/>
          </a:prstGeom>
          <a:solidFill>
            <a:srgbClr val="1AFFFF"/>
          </a:solidFill>
          <a:ln w="0">
            <a:solidFill>
              <a:srgbClr val="1A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308" name="Rectangle 8"/>
          <p:cNvSpPr>
            <a:spLocks noChangeArrowheads="1"/>
          </p:cNvSpPr>
          <p:nvPr/>
        </p:nvSpPr>
        <p:spPr bwMode="auto">
          <a:xfrm>
            <a:off x="4064001" y="2908301"/>
            <a:ext cx="1369484" cy="346075"/>
          </a:xfrm>
          <a:prstGeom prst="rect">
            <a:avLst/>
          </a:prstGeom>
          <a:solidFill>
            <a:srgbClr val="B2FFFF"/>
          </a:solidFill>
          <a:ln w="0">
            <a:solidFill>
              <a:srgbClr val="B2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309" name="Rectangle 9"/>
          <p:cNvSpPr>
            <a:spLocks noChangeArrowheads="1"/>
          </p:cNvSpPr>
          <p:nvPr/>
        </p:nvSpPr>
        <p:spPr bwMode="auto">
          <a:xfrm>
            <a:off x="4064001" y="3935413"/>
            <a:ext cx="1369484" cy="347662"/>
          </a:xfrm>
          <a:prstGeom prst="rect">
            <a:avLst/>
          </a:prstGeom>
          <a:solidFill>
            <a:srgbClr val="808080"/>
          </a:solidFill>
          <a:ln w="0">
            <a:solidFill>
              <a:srgbClr val="808080"/>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310" name="Rectangle 10"/>
          <p:cNvSpPr>
            <a:spLocks noChangeArrowheads="1"/>
          </p:cNvSpPr>
          <p:nvPr/>
        </p:nvSpPr>
        <p:spPr bwMode="auto">
          <a:xfrm>
            <a:off x="4064001" y="3935413"/>
            <a:ext cx="1369484" cy="347662"/>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311" name="Rectangle 11"/>
          <p:cNvSpPr>
            <a:spLocks noChangeArrowheads="1"/>
          </p:cNvSpPr>
          <p:nvPr/>
        </p:nvSpPr>
        <p:spPr bwMode="auto">
          <a:xfrm>
            <a:off x="4064001" y="4283075"/>
            <a:ext cx="1369484" cy="331788"/>
          </a:xfrm>
          <a:prstGeom prst="rect">
            <a:avLst/>
          </a:prstGeom>
          <a:solidFill>
            <a:srgbClr val="1AFFFF"/>
          </a:solidFill>
          <a:ln w="0">
            <a:solidFill>
              <a:srgbClr val="1A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312" name="Rectangle 12"/>
          <p:cNvSpPr>
            <a:spLocks noChangeArrowheads="1"/>
          </p:cNvSpPr>
          <p:nvPr/>
        </p:nvSpPr>
        <p:spPr bwMode="auto">
          <a:xfrm>
            <a:off x="4064001" y="4614863"/>
            <a:ext cx="1369484" cy="347662"/>
          </a:xfrm>
          <a:prstGeom prst="rect">
            <a:avLst/>
          </a:prstGeom>
          <a:solidFill>
            <a:srgbClr val="B2FFFF"/>
          </a:solidFill>
          <a:ln w="0">
            <a:solidFill>
              <a:srgbClr val="B2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313" name="Rectangle 13"/>
          <p:cNvSpPr>
            <a:spLocks noChangeArrowheads="1"/>
          </p:cNvSpPr>
          <p:nvPr/>
        </p:nvSpPr>
        <p:spPr bwMode="auto">
          <a:xfrm>
            <a:off x="4064001" y="5641976"/>
            <a:ext cx="1369484" cy="347663"/>
          </a:xfrm>
          <a:prstGeom prst="rect">
            <a:avLst/>
          </a:prstGeom>
          <a:solidFill>
            <a:srgbClr val="808080"/>
          </a:solidFill>
          <a:ln w="0">
            <a:solidFill>
              <a:srgbClr val="808080"/>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314" name="Rectangle 14"/>
          <p:cNvSpPr>
            <a:spLocks noChangeArrowheads="1"/>
          </p:cNvSpPr>
          <p:nvPr/>
        </p:nvSpPr>
        <p:spPr bwMode="auto">
          <a:xfrm>
            <a:off x="4064001" y="5641976"/>
            <a:ext cx="1369484" cy="347663"/>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grpSp>
        <p:nvGrpSpPr>
          <p:cNvPr id="315" name="Group 15"/>
          <p:cNvGrpSpPr>
            <a:grpSpLocks/>
          </p:cNvGrpSpPr>
          <p:nvPr/>
        </p:nvGrpSpPr>
        <p:grpSpPr bwMode="auto">
          <a:xfrm>
            <a:off x="3488263" y="882652"/>
            <a:ext cx="508000" cy="290513"/>
            <a:chOff x="2879" y="530"/>
            <a:chExt cx="240" cy="183"/>
          </a:xfrm>
        </p:grpSpPr>
        <p:sp>
          <p:nvSpPr>
            <p:cNvPr id="316" name="Rectangle 16"/>
            <p:cNvSpPr>
              <a:spLocks noChangeArrowheads="1"/>
            </p:cNvSpPr>
            <p:nvPr/>
          </p:nvSpPr>
          <p:spPr bwMode="auto">
            <a:xfrm>
              <a:off x="2914" y="530"/>
              <a:ext cx="14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Main</a:t>
              </a:r>
              <a:endParaRPr lang="en-CA" altLang="en-US" sz="2400"/>
            </a:p>
          </p:txBody>
        </p:sp>
        <p:sp>
          <p:nvSpPr>
            <p:cNvPr id="317" name="Rectangle 17"/>
            <p:cNvSpPr>
              <a:spLocks noChangeArrowheads="1"/>
            </p:cNvSpPr>
            <p:nvPr/>
          </p:nvSpPr>
          <p:spPr bwMode="auto">
            <a:xfrm>
              <a:off x="2879" y="606"/>
              <a:ext cx="24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memory</a:t>
              </a:r>
              <a:endParaRPr lang="en-CA" altLang="en-US" sz="2400"/>
            </a:p>
          </p:txBody>
        </p:sp>
      </p:grpSp>
      <p:sp>
        <p:nvSpPr>
          <p:cNvPr id="318" name="Rectangle 18"/>
          <p:cNvSpPr>
            <a:spLocks noChangeArrowheads="1"/>
          </p:cNvSpPr>
          <p:nvPr/>
        </p:nvSpPr>
        <p:spPr bwMode="auto">
          <a:xfrm>
            <a:off x="4163484" y="928689"/>
            <a:ext cx="1149349" cy="180975"/>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319" name="Rectangle 19"/>
          <p:cNvSpPr>
            <a:spLocks noChangeArrowheads="1"/>
          </p:cNvSpPr>
          <p:nvPr/>
        </p:nvSpPr>
        <p:spPr bwMode="auto">
          <a:xfrm>
            <a:off x="4163484" y="928689"/>
            <a:ext cx="1149349" cy="180975"/>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320" name="Rectangle 20"/>
          <p:cNvSpPr>
            <a:spLocks noChangeArrowheads="1"/>
          </p:cNvSpPr>
          <p:nvPr/>
        </p:nvSpPr>
        <p:spPr bwMode="auto">
          <a:xfrm>
            <a:off x="4163484" y="1276350"/>
            <a:ext cx="1149349" cy="165100"/>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321" name="Rectangle 21"/>
          <p:cNvSpPr>
            <a:spLocks noChangeArrowheads="1"/>
          </p:cNvSpPr>
          <p:nvPr/>
        </p:nvSpPr>
        <p:spPr bwMode="auto">
          <a:xfrm>
            <a:off x="4163484" y="1276350"/>
            <a:ext cx="1149349" cy="165100"/>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322" name="Rectangle 22"/>
          <p:cNvSpPr>
            <a:spLocks noChangeArrowheads="1"/>
          </p:cNvSpPr>
          <p:nvPr/>
        </p:nvSpPr>
        <p:spPr bwMode="auto">
          <a:xfrm>
            <a:off x="4163484" y="2303464"/>
            <a:ext cx="1149349" cy="180975"/>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323" name="Rectangle 23"/>
          <p:cNvSpPr>
            <a:spLocks noChangeArrowheads="1"/>
          </p:cNvSpPr>
          <p:nvPr/>
        </p:nvSpPr>
        <p:spPr bwMode="auto">
          <a:xfrm>
            <a:off x="4163484" y="2303464"/>
            <a:ext cx="1149349" cy="180975"/>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324" name="Rectangle 24"/>
          <p:cNvSpPr>
            <a:spLocks noChangeArrowheads="1"/>
          </p:cNvSpPr>
          <p:nvPr/>
        </p:nvSpPr>
        <p:spPr bwMode="auto">
          <a:xfrm>
            <a:off x="4163484" y="2651125"/>
            <a:ext cx="1149349" cy="165100"/>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325" name="Rectangle 25"/>
          <p:cNvSpPr>
            <a:spLocks noChangeArrowheads="1"/>
          </p:cNvSpPr>
          <p:nvPr/>
        </p:nvSpPr>
        <p:spPr bwMode="auto">
          <a:xfrm>
            <a:off x="4163484" y="2651125"/>
            <a:ext cx="1149349" cy="165100"/>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326" name="Rectangle 26"/>
          <p:cNvSpPr>
            <a:spLocks noChangeArrowheads="1"/>
          </p:cNvSpPr>
          <p:nvPr/>
        </p:nvSpPr>
        <p:spPr bwMode="auto">
          <a:xfrm>
            <a:off x="4163484" y="2998788"/>
            <a:ext cx="1149349" cy="165100"/>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327" name="Rectangle 27"/>
          <p:cNvSpPr>
            <a:spLocks noChangeArrowheads="1"/>
          </p:cNvSpPr>
          <p:nvPr/>
        </p:nvSpPr>
        <p:spPr bwMode="auto">
          <a:xfrm>
            <a:off x="4163484" y="2998788"/>
            <a:ext cx="1149349" cy="165100"/>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328" name="Rectangle 28"/>
          <p:cNvSpPr>
            <a:spLocks noChangeArrowheads="1"/>
          </p:cNvSpPr>
          <p:nvPr/>
        </p:nvSpPr>
        <p:spPr bwMode="auto">
          <a:xfrm>
            <a:off x="4163484" y="4025900"/>
            <a:ext cx="1149349" cy="166688"/>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329" name="Rectangle 29"/>
          <p:cNvSpPr>
            <a:spLocks noChangeArrowheads="1"/>
          </p:cNvSpPr>
          <p:nvPr/>
        </p:nvSpPr>
        <p:spPr bwMode="auto">
          <a:xfrm>
            <a:off x="4163484" y="4025900"/>
            <a:ext cx="1149349" cy="166688"/>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330" name="Rectangle 30"/>
          <p:cNvSpPr>
            <a:spLocks noChangeArrowheads="1"/>
          </p:cNvSpPr>
          <p:nvPr/>
        </p:nvSpPr>
        <p:spPr bwMode="auto">
          <a:xfrm>
            <a:off x="4163484" y="4357688"/>
            <a:ext cx="1149349" cy="182562"/>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331" name="Rectangle 31"/>
          <p:cNvSpPr>
            <a:spLocks noChangeArrowheads="1"/>
          </p:cNvSpPr>
          <p:nvPr/>
        </p:nvSpPr>
        <p:spPr bwMode="auto">
          <a:xfrm>
            <a:off x="4163484" y="4357688"/>
            <a:ext cx="1149349" cy="182562"/>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332" name="Rectangle 32"/>
          <p:cNvSpPr>
            <a:spLocks noChangeArrowheads="1"/>
          </p:cNvSpPr>
          <p:nvPr/>
        </p:nvSpPr>
        <p:spPr bwMode="auto">
          <a:xfrm>
            <a:off x="4163484" y="4705350"/>
            <a:ext cx="1149349" cy="166688"/>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333" name="Rectangle 33"/>
          <p:cNvSpPr>
            <a:spLocks noChangeArrowheads="1"/>
          </p:cNvSpPr>
          <p:nvPr/>
        </p:nvSpPr>
        <p:spPr bwMode="auto">
          <a:xfrm>
            <a:off x="4163484" y="4705350"/>
            <a:ext cx="1149349" cy="166688"/>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334" name="Rectangle 34"/>
          <p:cNvSpPr>
            <a:spLocks noChangeArrowheads="1"/>
          </p:cNvSpPr>
          <p:nvPr/>
        </p:nvSpPr>
        <p:spPr bwMode="auto">
          <a:xfrm>
            <a:off x="4163484" y="5734050"/>
            <a:ext cx="1149349" cy="165100"/>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335" name="Rectangle 35"/>
          <p:cNvSpPr>
            <a:spLocks noChangeArrowheads="1"/>
          </p:cNvSpPr>
          <p:nvPr/>
        </p:nvSpPr>
        <p:spPr bwMode="auto">
          <a:xfrm>
            <a:off x="4163484" y="5734050"/>
            <a:ext cx="1149349" cy="165100"/>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336" name="Rectangle 36"/>
          <p:cNvSpPr>
            <a:spLocks noChangeArrowheads="1"/>
          </p:cNvSpPr>
          <p:nvPr/>
        </p:nvSpPr>
        <p:spPr bwMode="auto">
          <a:xfrm>
            <a:off x="4587100" y="927101"/>
            <a:ext cx="46326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0</a:t>
            </a:r>
            <a:endParaRPr lang="en-CA" altLang="en-US" sz="2400"/>
          </a:p>
        </p:txBody>
      </p:sp>
      <p:sp>
        <p:nvSpPr>
          <p:cNvPr id="337" name="Rectangle 37"/>
          <p:cNvSpPr>
            <a:spLocks noChangeArrowheads="1"/>
          </p:cNvSpPr>
          <p:nvPr/>
        </p:nvSpPr>
        <p:spPr bwMode="auto">
          <a:xfrm>
            <a:off x="4587100" y="1274764"/>
            <a:ext cx="46326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1</a:t>
            </a:r>
            <a:endParaRPr lang="en-CA" altLang="en-US" sz="2400"/>
          </a:p>
        </p:txBody>
      </p:sp>
      <p:sp>
        <p:nvSpPr>
          <p:cNvPr id="338" name="Rectangle 38"/>
          <p:cNvSpPr>
            <a:spLocks noChangeArrowheads="1"/>
          </p:cNvSpPr>
          <p:nvPr/>
        </p:nvSpPr>
        <p:spPr bwMode="auto">
          <a:xfrm>
            <a:off x="4544536" y="2301876"/>
            <a:ext cx="54181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63</a:t>
            </a:r>
            <a:endParaRPr lang="en-CA" altLang="en-US" sz="2400"/>
          </a:p>
        </p:txBody>
      </p:sp>
      <p:sp>
        <p:nvSpPr>
          <p:cNvPr id="339" name="Rectangle 39"/>
          <p:cNvSpPr>
            <a:spLocks noChangeArrowheads="1"/>
          </p:cNvSpPr>
          <p:nvPr/>
        </p:nvSpPr>
        <p:spPr bwMode="auto">
          <a:xfrm>
            <a:off x="4544536" y="2649538"/>
            <a:ext cx="54181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64</a:t>
            </a:r>
            <a:endParaRPr lang="en-CA" altLang="en-US" sz="2400"/>
          </a:p>
        </p:txBody>
      </p:sp>
      <p:sp>
        <p:nvSpPr>
          <p:cNvPr id="340" name="Rectangle 40"/>
          <p:cNvSpPr>
            <a:spLocks noChangeArrowheads="1"/>
          </p:cNvSpPr>
          <p:nvPr/>
        </p:nvSpPr>
        <p:spPr bwMode="auto">
          <a:xfrm>
            <a:off x="4544536" y="2982913"/>
            <a:ext cx="54181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65</a:t>
            </a:r>
            <a:endParaRPr lang="en-CA" altLang="en-US" sz="2400"/>
          </a:p>
        </p:txBody>
      </p:sp>
      <p:sp>
        <p:nvSpPr>
          <p:cNvPr id="341" name="Rectangle 41"/>
          <p:cNvSpPr>
            <a:spLocks noChangeArrowheads="1"/>
          </p:cNvSpPr>
          <p:nvPr/>
        </p:nvSpPr>
        <p:spPr bwMode="auto">
          <a:xfrm>
            <a:off x="4571823" y="4010026"/>
            <a:ext cx="62036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127</a:t>
            </a:r>
            <a:endParaRPr lang="en-CA" altLang="en-US" sz="2400"/>
          </a:p>
        </p:txBody>
      </p:sp>
      <p:sp>
        <p:nvSpPr>
          <p:cNvPr id="342" name="Rectangle 42"/>
          <p:cNvSpPr>
            <a:spLocks noChangeArrowheads="1"/>
          </p:cNvSpPr>
          <p:nvPr/>
        </p:nvSpPr>
        <p:spPr bwMode="auto">
          <a:xfrm>
            <a:off x="4571823" y="4357688"/>
            <a:ext cx="62036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128</a:t>
            </a:r>
            <a:endParaRPr lang="en-CA" altLang="en-US" sz="2400"/>
          </a:p>
        </p:txBody>
      </p:sp>
      <p:sp>
        <p:nvSpPr>
          <p:cNvPr id="343" name="Rectangle 43"/>
          <p:cNvSpPr>
            <a:spLocks noChangeArrowheads="1"/>
          </p:cNvSpPr>
          <p:nvPr/>
        </p:nvSpPr>
        <p:spPr bwMode="auto">
          <a:xfrm>
            <a:off x="4571823" y="4705351"/>
            <a:ext cx="62036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129</a:t>
            </a:r>
            <a:endParaRPr lang="en-CA" altLang="en-US" sz="2400"/>
          </a:p>
        </p:txBody>
      </p:sp>
      <p:sp>
        <p:nvSpPr>
          <p:cNvPr id="344" name="Rectangle 44"/>
          <p:cNvSpPr>
            <a:spLocks noChangeArrowheads="1"/>
          </p:cNvSpPr>
          <p:nvPr/>
        </p:nvSpPr>
        <p:spPr bwMode="auto">
          <a:xfrm>
            <a:off x="4489042" y="5732464"/>
            <a:ext cx="69890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4095</a:t>
            </a:r>
            <a:endParaRPr lang="en-CA" altLang="en-US" sz="2400"/>
          </a:p>
        </p:txBody>
      </p:sp>
      <p:sp>
        <p:nvSpPr>
          <p:cNvPr id="345" name="Freeform 45"/>
          <p:cNvSpPr>
            <a:spLocks/>
          </p:cNvSpPr>
          <p:nvPr/>
        </p:nvSpPr>
        <p:spPr bwMode="auto">
          <a:xfrm>
            <a:off x="3261784" y="2252663"/>
            <a:ext cx="726016" cy="271462"/>
          </a:xfrm>
          <a:custGeom>
            <a:avLst/>
            <a:gdLst>
              <a:gd name="T0" fmla="*/ 2147483647 w 36"/>
              <a:gd name="T1" fmla="*/ 2147483647 h 18"/>
              <a:gd name="T2" fmla="*/ 2147483647 w 36"/>
              <a:gd name="T3" fmla="*/ 2147483647 h 18"/>
              <a:gd name="T4" fmla="*/ 2147483647 w 36"/>
              <a:gd name="T5" fmla="*/ 2147483647 h 18"/>
              <a:gd name="T6" fmla="*/ 2147483647 w 36"/>
              <a:gd name="T7" fmla="*/ 2147483647 h 18"/>
              <a:gd name="T8" fmla="*/ 2147483647 w 36"/>
              <a:gd name="T9" fmla="*/ 2147483647 h 18"/>
              <a:gd name="T10" fmla="*/ 2147483647 w 36"/>
              <a:gd name="T11" fmla="*/ 0 h 18"/>
              <a:gd name="T12" fmla="*/ 0 w 36"/>
              <a:gd name="T13" fmla="*/ 2147483647 h 18"/>
              <a:gd name="T14" fmla="*/ 2147483647 w 36"/>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18"/>
              <a:gd name="T26" fmla="*/ 36 w 36"/>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18">
                <a:moveTo>
                  <a:pt x="14" y="18"/>
                </a:moveTo>
                <a:lnTo>
                  <a:pt x="14" y="13"/>
                </a:lnTo>
                <a:lnTo>
                  <a:pt x="36" y="13"/>
                </a:lnTo>
                <a:lnTo>
                  <a:pt x="36" y="4"/>
                </a:lnTo>
                <a:lnTo>
                  <a:pt x="14" y="4"/>
                </a:lnTo>
                <a:lnTo>
                  <a:pt x="14" y="0"/>
                </a:lnTo>
                <a:lnTo>
                  <a:pt x="0" y="9"/>
                </a:lnTo>
                <a:lnTo>
                  <a:pt x="14" y="18"/>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6" name="Line 46"/>
          <p:cNvSpPr>
            <a:spLocks noChangeShapeType="1"/>
          </p:cNvSpPr>
          <p:nvPr/>
        </p:nvSpPr>
        <p:spPr bwMode="auto">
          <a:xfrm flipV="1">
            <a:off x="4064000" y="1531938"/>
            <a:ext cx="2117" cy="30321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7" name="Line 47"/>
          <p:cNvSpPr>
            <a:spLocks noChangeShapeType="1"/>
          </p:cNvSpPr>
          <p:nvPr/>
        </p:nvSpPr>
        <p:spPr bwMode="auto">
          <a:xfrm flipV="1">
            <a:off x="4064000" y="1925639"/>
            <a:ext cx="2117" cy="2873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 name="Line 48"/>
          <p:cNvSpPr>
            <a:spLocks noChangeShapeType="1"/>
          </p:cNvSpPr>
          <p:nvPr/>
        </p:nvSpPr>
        <p:spPr bwMode="auto">
          <a:xfrm flipV="1">
            <a:off x="5433485" y="1531938"/>
            <a:ext cx="2116" cy="30321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 name="Line 49"/>
          <p:cNvSpPr>
            <a:spLocks noChangeShapeType="1"/>
          </p:cNvSpPr>
          <p:nvPr/>
        </p:nvSpPr>
        <p:spPr bwMode="auto">
          <a:xfrm flipV="1">
            <a:off x="5433485" y="1925639"/>
            <a:ext cx="2116" cy="2873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 name="Line 50"/>
          <p:cNvSpPr>
            <a:spLocks noChangeShapeType="1"/>
          </p:cNvSpPr>
          <p:nvPr/>
        </p:nvSpPr>
        <p:spPr bwMode="auto">
          <a:xfrm flipH="1">
            <a:off x="3983567" y="1804989"/>
            <a:ext cx="139700" cy="6032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1" name="Line 51"/>
          <p:cNvSpPr>
            <a:spLocks noChangeShapeType="1"/>
          </p:cNvSpPr>
          <p:nvPr/>
        </p:nvSpPr>
        <p:spPr bwMode="auto">
          <a:xfrm flipH="1">
            <a:off x="3983567" y="1895475"/>
            <a:ext cx="139700" cy="444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2" name="Line 52"/>
          <p:cNvSpPr>
            <a:spLocks noChangeShapeType="1"/>
          </p:cNvSpPr>
          <p:nvPr/>
        </p:nvSpPr>
        <p:spPr bwMode="auto">
          <a:xfrm flipH="1">
            <a:off x="5353051" y="1804989"/>
            <a:ext cx="139700" cy="6032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3" name="Line 53"/>
          <p:cNvSpPr>
            <a:spLocks noChangeShapeType="1"/>
          </p:cNvSpPr>
          <p:nvPr/>
        </p:nvSpPr>
        <p:spPr bwMode="auto">
          <a:xfrm flipH="1">
            <a:off x="5353051" y="1895475"/>
            <a:ext cx="139700" cy="444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 name="Line 54"/>
          <p:cNvSpPr>
            <a:spLocks noChangeShapeType="1"/>
          </p:cNvSpPr>
          <p:nvPr/>
        </p:nvSpPr>
        <p:spPr bwMode="auto">
          <a:xfrm flipV="1">
            <a:off x="4064000" y="4962526"/>
            <a:ext cx="2117" cy="30321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 name="Line 55"/>
          <p:cNvSpPr>
            <a:spLocks noChangeShapeType="1"/>
          </p:cNvSpPr>
          <p:nvPr/>
        </p:nvSpPr>
        <p:spPr bwMode="auto">
          <a:xfrm flipV="1">
            <a:off x="4064000" y="5340351"/>
            <a:ext cx="2117" cy="30162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6" name="Line 56"/>
          <p:cNvSpPr>
            <a:spLocks noChangeShapeType="1"/>
          </p:cNvSpPr>
          <p:nvPr/>
        </p:nvSpPr>
        <p:spPr bwMode="auto">
          <a:xfrm flipV="1">
            <a:off x="5433485" y="4962526"/>
            <a:ext cx="2116" cy="30321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7" name="Line 57"/>
          <p:cNvSpPr>
            <a:spLocks noChangeShapeType="1"/>
          </p:cNvSpPr>
          <p:nvPr/>
        </p:nvSpPr>
        <p:spPr bwMode="auto">
          <a:xfrm flipV="1">
            <a:off x="5433485" y="5340351"/>
            <a:ext cx="2116" cy="30162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 name="Line 58"/>
          <p:cNvSpPr>
            <a:spLocks noChangeShapeType="1"/>
          </p:cNvSpPr>
          <p:nvPr/>
        </p:nvSpPr>
        <p:spPr bwMode="auto">
          <a:xfrm flipH="1">
            <a:off x="3983567" y="5233989"/>
            <a:ext cx="139700" cy="460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 name="Line 59"/>
          <p:cNvSpPr>
            <a:spLocks noChangeShapeType="1"/>
          </p:cNvSpPr>
          <p:nvPr/>
        </p:nvSpPr>
        <p:spPr bwMode="auto">
          <a:xfrm flipH="1">
            <a:off x="3983567" y="5310189"/>
            <a:ext cx="139700" cy="6032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 name="Line 60"/>
          <p:cNvSpPr>
            <a:spLocks noChangeShapeType="1"/>
          </p:cNvSpPr>
          <p:nvPr/>
        </p:nvSpPr>
        <p:spPr bwMode="auto">
          <a:xfrm flipH="1">
            <a:off x="5353051" y="5233989"/>
            <a:ext cx="139700" cy="460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 name="Line 61"/>
          <p:cNvSpPr>
            <a:spLocks noChangeShapeType="1"/>
          </p:cNvSpPr>
          <p:nvPr/>
        </p:nvSpPr>
        <p:spPr bwMode="auto">
          <a:xfrm flipH="1">
            <a:off x="5353051" y="5310189"/>
            <a:ext cx="139700" cy="6032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2" name="Line 62"/>
          <p:cNvSpPr>
            <a:spLocks noChangeShapeType="1"/>
          </p:cNvSpPr>
          <p:nvPr/>
        </p:nvSpPr>
        <p:spPr bwMode="auto">
          <a:xfrm flipV="1">
            <a:off x="4064000" y="3254375"/>
            <a:ext cx="2117" cy="28733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3" name="Line 63"/>
          <p:cNvSpPr>
            <a:spLocks noChangeShapeType="1"/>
          </p:cNvSpPr>
          <p:nvPr/>
        </p:nvSpPr>
        <p:spPr bwMode="auto">
          <a:xfrm flipV="1">
            <a:off x="4064000" y="3632201"/>
            <a:ext cx="2117" cy="30321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4" name="Line 64"/>
          <p:cNvSpPr>
            <a:spLocks noChangeShapeType="1"/>
          </p:cNvSpPr>
          <p:nvPr/>
        </p:nvSpPr>
        <p:spPr bwMode="auto">
          <a:xfrm flipV="1">
            <a:off x="5433485" y="3254375"/>
            <a:ext cx="2116" cy="28733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5" name="Line 65"/>
          <p:cNvSpPr>
            <a:spLocks noChangeShapeType="1"/>
          </p:cNvSpPr>
          <p:nvPr/>
        </p:nvSpPr>
        <p:spPr bwMode="auto">
          <a:xfrm flipV="1">
            <a:off x="5433485" y="3632201"/>
            <a:ext cx="2116" cy="30321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6" name="Line 66"/>
          <p:cNvSpPr>
            <a:spLocks noChangeShapeType="1"/>
          </p:cNvSpPr>
          <p:nvPr/>
        </p:nvSpPr>
        <p:spPr bwMode="auto">
          <a:xfrm flipH="1">
            <a:off x="3983567" y="3527425"/>
            <a:ext cx="139700" cy="444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7" name="Line 67"/>
          <p:cNvSpPr>
            <a:spLocks noChangeShapeType="1"/>
          </p:cNvSpPr>
          <p:nvPr/>
        </p:nvSpPr>
        <p:spPr bwMode="auto">
          <a:xfrm flipH="1">
            <a:off x="3983567" y="3602039"/>
            <a:ext cx="139700" cy="460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 name="Line 68"/>
          <p:cNvSpPr>
            <a:spLocks noChangeShapeType="1"/>
          </p:cNvSpPr>
          <p:nvPr/>
        </p:nvSpPr>
        <p:spPr bwMode="auto">
          <a:xfrm flipH="1">
            <a:off x="5353051" y="3527425"/>
            <a:ext cx="139700" cy="444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 name="Line 69"/>
          <p:cNvSpPr>
            <a:spLocks noChangeShapeType="1"/>
          </p:cNvSpPr>
          <p:nvPr/>
        </p:nvSpPr>
        <p:spPr bwMode="auto">
          <a:xfrm flipH="1">
            <a:off x="5353051" y="3602039"/>
            <a:ext cx="139700" cy="460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 name="Rectangle 70"/>
          <p:cNvSpPr>
            <a:spLocks noChangeArrowheads="1"/>
          </p:cNvSpPr>
          <p:nvPr/>
        </p:nvSpPr>
        <p:spPr bwMode="auto">
          <a:xfrm>
            <a:off x="4064001" y="852489"/>
            <a:ext cx="1369484" cy="33178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371" name="Rectangle 71"/>
          <p:cNvSpPr>
            <a:spLocks noChangeArrowheads="1"/>
          </p:cNvSpPr>
          <p:nvPr/>
        </p:nvSpPr>
        <p:spPr bwMode="auto">
          <a:xfrm>
            <a:off x="4064001" y="1184276"/>
            <a:ext cx="1369484" cy="347663"/>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372" name="Rectangle 72"/>
          <p:cNvSpPr>
            <a:spLocks noChangeArrowheads="1"/>
          </p:cNvSpPr>
          <p:nvPr/>
        </p:nvSpPr>
        <p:spPr bwMode="auto">
          <a:xfrm>
            <a:off x="4064001" y="2908301"/>
            <a:ext cx="1369484" cy="34607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373" name="Rectangle 73"/>
          <p:cNvSpPr>
            <a:spLocks noChangeArrowheads="1"/>
          </p:cNvSpPr>
          <p:nvPr/>
        </p:nvSpPr>
        <p:spPr bwMode="auto">
          <a:xfrm>
            <a:off x="4064001" y="4283075"/>
            <a:ext cx="1369484" cy="331788"/>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374" name="Rectangle 74"/>
          <p:cNvSpPr>
            <a:spLocks noChangeArrowheads="1"/>
          </p:cNvSpPr>
          <p:nvPr/>
        </p:nvSpPr>
        <p:spPr bwMode="auto">
          <a:xfrm>
            <a:off x="4064001" y="2560638"/>
            <a:ext cx="1369484" cy="347662"/>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375" name="Rectangle 75"/>
          <p:cNvSpPr>
            <a:spLocks noChangeArrowheads="1"/>
          </p:cNvSpPr>
          <p:nvPr/>
        </p:nvSpPr>
        <p:spPr bwMode="auto">
          <a:xfrm>
            <a:off x="4064001" y="4614863"/>
            <a:ext cx="1369484" cy="347662"/>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grpSp>
        <p:nvGrpSpPr>
          <p:cNvPr id="376" name="Group 116"/>
          <p:cNvGrpSpPr>
            <a:grpSpLocks/>
          </p:cNvGrpSpPr>
          <p:nvPr/>
        </p:nvGrpSpPr>
        <p:grpSpPr bwMode="auto">
          <a:xfrm>
            <a:off x="266700" y="1055689"/>
            <a:ext cx="3037417" cy="3030537"/>
            <a:chOff x="686" y="1463"/>
            <a:chExt cx="1435" cy="1909"/>
          </a:xfrm>
        </p:grpSpPr>
        <p:sp>
          <p:nvSpPr>
            <p:cNvPr id="377" name="Rectangle 117"/>
            <p:cNvSpPr>
              <a:spLocks noChangeArrowheads="1"/>
            </p:cNvSpPr>
            <p:nvPr/>
          </p:nvSpPr>
          <p:spPr bwMode="auto">
            <a:xfrm>
              <a:off x="1427" y="1839"/>
              <a:ext cx="656" cy="222"/>
            </a:xfrm>
            <a:prstGeom prst="rect">
              <a:avLst/>
            </a:prstGeom>
            <a:solidFill>
              <a:srgbClr val="1AFFFF"/>
            </a:solidFill>
            <a:ln w="0">
              <a:solidFill>
                <a:srgbClr val="1A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378" name="Rectangle 118"/>
            <p:cNvSpPr>
              <a:spLocks noChangeArrowheads="1"/>
            </p:cNvSpPr>
            <p:nvPr/>
          </p:nvSpPr>
          <p:spPr bwMode="auto">
            <a:xfrm>
              <a:off x="1427" y="1627"/>
              <a:ext cx="656" cy="212"/>
            </a:xfrm>
            <a:prstGeom prst="rect">
              <a:avLst/>
            </a:prstGeom>
            <a:solidFill>
              <a:srgbClr val="1AFFFF"/>
            </a:solidFill>
            <a:ln w="0">
              <a:solidFill>
                <a:srgbClr val="1A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379" name="Rectangle 119"/>
            <p:cNvSpPr>
              <a:spLocks noChangeArrowheads="1"/>
            </p:cNvSpPr>
            <p:nvPr/>
          </p:nvSpPr>
          <p:spPr bwMode="auto">
            <a:xfrm>
              <a:off x="1427" y="2938"/>
              <a:ext cx="656" cy="212"/>
            </a:xfrm>
            <a:prstGeom prst="rect">
              <a:avLst/>
            </a:prstGeom>
            <a:solidFill>
              <a:srgbClr val="B2B2B2"/>
            </a:solidFill>
            <a:ln w="0">
              <a:solidFill>
                <a:srgbClr val="B2B2B2"/>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380" name="Rectangle 120"/>
            <p:cNvSpPr>
              <a:spLocks noChangeArrowheads="1"/>
            </p:cNvSpPr>
            <p:nvPr/>
          </p:nvSpPr>
          <p:spPr bwMode="auto">
            <a:xfrm>
              <a:off x="1427" y="2938"/>
              <a:ext cx="656" cy="212"/>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381" name="Rectangle 121"/>
            <p:cNvSpPr>
              <a:spLocks noChangeArrowheads="1"/>
            </p:cNvSpPr>
            <p:nvPr/>
          </p:nvSpPr>
          <p:spPr bwMode="auto">
            <a:xfrm>
              <a:off x="1051" y="1627"/>
              <a:ext cx="376" cy="106"/>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382" name="Rectangle 122"/>
            <p:cNvSpPr>
              <a:spLocks noChangeArrowheads="1"/>
            </p:cNvSpPr>
            <p:nvPr/>
          </p:nvSpPr>
          <p:spPr bwMode="auto">
            <a:xfrm>
              <a:off x="1051" y="1839"/>
              <a:ext cx="376" cy="11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383" name="Rectangle 123"/>
            <p:cNvSpPr>
              <a:spLocks noChangeArrowheads="1"/>
            </p:cNvSpPr>
            <p:nvPr/>
          </p:nvSpPr>
          <p:spPr bwMode="auto">
            <a:xfrm>
              <a:off x="1051" y="2938"/>
              <a:ext cx="376" cy="106"/>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384" name="Rectangle 124"/>
            <p:cNvSpPr>
              <a:spLocks noChangeArrowheads="1"/>
            </p:cNvSpPr>
            <p:nvPr/>
          </p:nvSpPr>
          <p:spPr bwMode="auto">
            <a:xfrm>
              <a:off x="1201" y="1607"/>
              <a:ext cx="9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tag</a:t>
              </a:r>
              <a:endParaRPr lang="en-CA" altLang="en-US" sz="2400"/>
            </a:p>
          </p:txBody>
        </p:sp>
        <p:sp>
          <p:nvSpPr>
            <p:cNvPr id="385" name="Rectangle 125"/>
            <p:cNvSpPr>
              <a:spLocks noChangeArrowheads="1"/>
            </p:cNvSpPr>
            <p:nvPr/>
          </p:nvSpPr>
          <p:spPr bwMode="auto">
            <a:xfrm>
              <a:off x="1201" y="1829"/>
              <a:ext cx="9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tag</a:t>
              </a:r>
              <a:endParaRPr lang="en-CA" altLang="en-US" sz="2400"/>
            </a:p>
          </p:txBody>
        </p:sp>
        <p:sp>
          <p:nvSpPr>
            <p:cNvPr id="386" name="Rectangle 126"/>
            <p:cNvSpPr>
              <a:spLocks noChangeArrowheads="1"/>
            </p:cNvSpPr>
            <p:nvPr/>
          </p:nvSpPr>
          <p:spPr bwMode="auto">
            <a:xfrm>
              <a:off x="1201" y="2918"/>
              <a:ext cx="9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tag</a:t>
              </a:r>
              <a:endParaRPr lang="en-CA" altLang="en-US" sz="2400"/>
            </a:p>
          </p:txBody>
        </p:sp>
        <p:sp>
          <p:nvSpPr>
            <p:cNvPr id="387" name="Rectangle 127"/>
            <p:cNvSpPr>
              <a:spLocks noChangeArrowheads="1"/>
            </p:cNvSpPr>
            <p:nvPr/>
          </p:nvSpPr>
          <p:spPr bwMode="auto">
            <a:xfrm>
              <a:off x="1676" y="1463"/>
              <a:ext cx="19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Cache</a:t>
              </a:r>
              <a:endParaRPr lang="en-CA" altLang="en-US" sz="2400"/>
            </a:p>
          </p:txBody>
        </p:sp>
        <p:sp>
          <p:nvSpPr>
            <p:cNvPr id="388" name="Rectangle 128"/>
            <p:cNvSpPr>
              <a:spLocks noChangeArrowheads="1"/>
            </p:cNvSpPr>
            <p:nvPr/>
          </p:nvSpPr>
          <p:spPr bwMode="auto">
            <a:xfrm>
              <a:off x="1485" y="1675"/>
              <a:ext cx="550" cy="116"/>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389" name="Rectangle 129"/>
            <p:cNvSpPr>
              <a:spLocks noChangeArrowheads="1"/>
            </p:cNvSpPr>
            <p:nvPr/>
          </p:nvSpPr>
          <p:spPr bwMode="auto">
            <a:xfrm>
              <a:off x="1485" y="1675"/>
              <a:ext cx="550" cy="116"/>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390" name="Rectangle 130"/>
            <p:cNvSpPr>
              <a:spLocks noChangeArrowheads="1"/>
            </p:cNvSpPr>
            <p:nvPr/>
          </p:nvSpPr>
          <p:spPr bwMode="auto">
            <a:xfrm>
              <a:off x="1485" y="1897"/>
              <a:ext cx="550" cy="106"/>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391" name="Rectangle 131"/>
            <p:cNvSpPr>
              <a:spLocks noChangeArrowheads="1"/>
            </p:cNvSpPr>
            <p:nvPr/>
          </p:nvSpPr>
          <p:spPr bwMode="auto">
            <a:xfrm>
              <a:off x="1485" y="1897"/>
              <a:ext cx="550" cy="106"/>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392" name="Rectangle 132"/>
            <p:cNvSpPr>
              <a:spLocks noChangeArrowheads="1"/>
            </p:cNvSpPr>
            <p:nvPr/>
          </p:nvSpPr>
          <p:spPr bwMode="auto">
            <a:xfrm>
              <a:off x="1485" y="2986"/>
              <a:ext cx="550" cy="116"/>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393" name="Rectangle 133"/>
            <p:cNvSpPr>
              <a:spLocks noChangeArrowheads="1"/>
            </p:cNvSpPr>
            <p:nvPr/>
          </p:nvSpPr>
          <p:spPr bwMode="auto">
            <a:xfrm>
              <a:off x="1485" y="2986"/>
              <a:ext cx="550" cy="116"/>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394" name="Rectangle 134"/>
            <p:cNvSpPr>
              <a:spLocks noChangeArrowheads="1"/>
            </p:cNvSpPr>
            <p:nvPr/>
          </p:nvSpPr>
          <p:spPr bwMode="auto">
            <a:xfrm>
              <a:off x="1677" y="1675"/>
              <a:ext cx="21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0</a:t>
              </a:r>
              <a:endParaRPr lang="en-CA" altLang="en-US" sz="2400"/>
            </a:p>
          </p:txBody>
        </p:sp>
        <p:sp>
          <p:nvSpPr>
            <p:cNvPr id="395" name="Rectangle 135"/>
            <p:cNvSpPr>
              <a:spLocks noChangeArrowheads="1"/>
            </p:cNvSpPr>
            <p:nvPr/>
          </p:nvSpPr>
          <p:spPr bwMode="auto">
            <a:xfrm>
              <a:off x="1677" y="1896"/>
              <a:ext cx="21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1</a:t>
              </a:r>
              <a:endParaRPr lang="en-CA" altLang="en-US" sz="2400"/>
            </a:p>
          </p:txBody>
        </p:sp>
        <p:sp>
          <p:nvSpPr>
            <p:cNvPr id="396" name="Rectangle 136"/>
            <p:cNvSpPr>
              <a:spLocks noChangeArrowheads="1"/>
            </p:cNvSpPr>
            <p:nvPr/>
          </p:nvSpPr>
          <p:spPr bwMode="auto">
            <a:xfrm>
              <a:off x="1653" y="2986"/>
              <a:ext cx="29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126</a:t>
              </a:r>
              <a:endParaRPr lang="en-CA" altLang="en-US" sz="2400"/>
            </a:p>
          </p:txBody>
        </p:sp>
        <p:sp>
          <p:nvSpPr>
            <p:cNvPr id="397" name="Line 137"/>
            <p:cNvSpPr>
              <a:spLocks noChangeShapeType="1"/>
            </p:cNvSpPr>
            <p:nvPr/>
          </p:nvSpPr>
          <p:spPr bwMode="auto">
            <a:xfrm flipV="1">
              <a:off x="1427" y="2494"/>
              <a:ext cx="1" cy="19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8" name="Line 138"/>
            <p:cNvSpPr>
              <a:spLocks noChangeShapeType="1"/>
            </p:cNvSpPr>
            <p:nvPr/>
          </p:nvSpPr>
          <p:spPr bwMode="auto">
            <a:xfrm flipV="1">
              <a:off x="1427" y="2745"/>
              <a:ext cx="1" cy="19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 name="Line 139"/>
            <p:cNvSpPr>
              <a:spLocks noChangeShapeType="1"/>
            </p:cNvSpPr>
            <p:nvPr/>
          </p:nvSpPr>
          <p:spPr bwMode="auto">
            <a:xfrm flipV="1">
              <a:off x="2083" y="2494"/>
              <a:ext cx="1" cy="19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 name="Line 140"/>
            <p:cNvSpPr>
              <a:spLocks noChangeShapeType="1"/>
            </p:cNvSpPr>
            <p:nvPr/>
          </p:nvSpPr>
          <p:spPr bwMode="auto">
            <a:xfrm flipV="1">
              <a:off x="2083" y="2745"/>
              <a:ext cx="1" cy="19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1" name="Line 141"/>
            <p:cNvSpPr>
              <a:spLocks noChangeShapeType="1"/>
            </p:cNvSpPr>
            <p:nvPr/>
          </p:nvSpPr>
          <p:spPr bwMode="auto">
            <a:xfrm flipH="1">
              <a:off x="1398" y="2678"/>
              <a:ext cx="68" cy="2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2" name="Line 142"/>
            <p:cNvSpPr>
              <a:spLocks noChangeShapeType="1"/>
            </p:cNvSpPr>
            <p:nvPr/>
          </p:nvSpPr>
          <p:spPr bwMode="auto">
            <a:xfrm flipH="1">
              <a:off x="1398" y="2726"/>
              <a:ext cx="68" cy="2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3" name="Line 143"/>
            <p:cNvSpPr>
              <a:spLocks noChangeShapeType="1"/>
            </p:cNvSpPr>
            <p:nvPr/>
          </p:nvSpPr>
          <p:spPr bwMode="auto">
            <a:xfrm flipH="1">
              <a:off x="2054" y="2678"/>
              <a:ext cx="67" cy="2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4" name="Line 144"/>
            <p:cNvSpPr>
              <a:spLocks noChangeShapeType="1"/>
            </p:cNvSpPr>
            <p:nvPr/>
          </p:nvSpPr>
          <p:spPr bwMode="auto">
            <a:xfrm flipH="1">
              <a:off x="2054" y="2726"/>
              <a:ext cx="67" cy="2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5" name="Rectangle 145"/>
            <p:cNvSpPr>
              <a:spLocks noChangeArrowheads="1"/>
            </p:cNvSpPr>
            <p:nvPr/>
          </p:nvSpPr>
          <p:spPr bwMode="auto">
            <a:xfrm>
              <a:off x="1427" y="2282"/>
              <a:ext cx="656" cy="212"/>
            </a:xfrm>
            <a:prstGeom prst="rect">
              <a:avLst/>
            </a:prstGeom>
            <a:solidFill>
              <a:srgbClr val="B2FFFF"/>
            </a:solidFill>
            <a:ln w="0">
              <a:solidFill>
                <a:srgbClr val="B2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406" name="Rectangle 146"/>
            <p:cNvSpPr>
              <a:spLocks noChangeArrowheads="1"/>
            </p:cNvSpPr>
            <p:nvPr/>
          </p:nvSpPr>
          <p:spPr bwMode="auto">
            <a:xfrm>
              <a:off x="1427" y="2061"/>
              <a:ext cx="656" cy="221"/>
            </a:xfrm>
            <a:prstGeom prst="rect">
              <a:avLst/>
            </a:prstGeom>
            <a:solidFill>
              <a:srgbClr val="B2FFFF"/>
            </a:solidFill>
            <a:ln w="0">
              <a:solidFill>
                <a:srgbClr val="B2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407" name="Rectangle 147"/>
            <p:cNvSpPr>
              <a:spLocks noChangeArrowheads="1"/>
            </p:cNvSpPr>
            <p:nvPr/>
          </p:nvSpPr>
          <p:spPr bwMode="auto">
            <a:xfrm>
              <a:off x="1051" y="2061"/>
              <a:ext cx="376" cy="106"/>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408" name="Rectangle 148"/>
            <p:cNvSpPr>
              <a:spLocks noChangeArrowheads="1"/>
            </p:cNvSpPr>
            <p:nvPr/>
          </p:nvSpPr>
          <p:spPr bwMode="auto">
            <a:xfrm>
              <a:off x="1051" y="2282"/>
              <a:ext cx="376" cy="106"/>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409" name="Rectangle 149"/>
            <p:cNvSpPr>
              <a:spLocks noChangeArrowheads="1"/>
            </p:cNvSpPr>
            <p:nvPr/>
          </p:nvSpPr>
          <p:spPr bwMode="auto">
            <a:xfrm>
              <a:off x="1201" y="2051"/>
              <a:ext cx="9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tag</a:t>
              </a:r>
              <a:endParaRPr lang="en-CA" altLang="en-US" sz="2400"/>
            </a:p>
          </p:txBody>
        </p:sp>
        <p:sp>
          <p:nvSpPr>
            <p:cNvPr id="410" name="Rectangle 150"/>
            <p:cNvSpPr>
              <a:spLocks noChangeArrowheads="1"/>
            </p:cNvSpPr>
            <p:nvPr/>
          </p:nvSpPr>
          <p:spPr bwMode="auto">
            <a:xfrm>
              <a:off x="1201" y="2263"/>
              <a:ext cx="9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tag</a:t>
              </a:r>
              <a:endParaRPr lang="en-CA" altLang="en-US" sz="2400"/>
            </a:p>
          </p:txBody>
        </p:sp>
        <p:sp>
          <p:nvSpPr>
            <p:cNvPr id="411" name="Rectangle 151"/>
            <p:cNvSpPr>
              <a:spLocks noChangeArrowheads="1"/>
            </p:cNvSpPr>
            <p:nvPr/>
          </p:nvSpPr>
          <p:spPr bwMode="auto">
            <a:xfrm>
              <a:off x="1485" y="2118"/>
              <a:ext cx="550" cy="106"/>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412" name="Rectangle 152"/>
            <p:cNvSpPr>
              <a:spLocks noChangeArrowheads="1"/>
            </p:cNvSpPr>
            <p:nvPr/>
          </p:nvSpPr>
          <p:spPr bwMode="auto">
            <a:xfrm>
              <a:off x="1485" y="2118"/>
              <a:ext cx="550" cy="106"/>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413" name="Rectangle 153"/>
            <p:cNvSpPr>
              <a:spLocks noChangeArrowheads="1"/>
            </p:cNvSpPr>
            <p:nvPr/>
          </p:nvSpPr>
          <p:spPr bwMode="auto">
            <a:xfrm>
              <a:off x="1485" y="2330"/>
              <a:ext cx="550" cy="116"/>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414" name="Rectangle 154"/>
            <p:cNvSpPr>
              <a:spLocks noChangeArrowheads="1"/>
            </p:cNvSpPr>
            <p:nvPr/>
          </p:nvSpPr>
          <p:spPr bwMode="auto">
            <a:xfrm>
              <a:off x="1485" y="2330"/>
              <a:ext cx="550" cy="116"/>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415" name="Rectangle 155"/>
            <p:cNvSpPr>
              <a:spLocks noChangeArrowheads="1"/>
            </p:cNvSpPr>
            <p:nvPr/>
          </p:nvSpPr>
          <p:spPr bwMode="auto">
            <a:xfrm>
              <a:off x="1677" y="2108"/>
              <a:ext cx="21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2</a:t>
              </a:r>
              <a:endParaRPr lang="en-CA" altLang="en-US" sz="2400"/>
            </a:p>
          </p:txBody>
        </p:sp>
        <p:sp>
          <p:nvSpPr>
            <p:cNvPr id="416" name="Rectangle 156"/>
            <p:cNvSpPr>
              <a:spLocks noChangeArrowheads="1"/>
            </p:cNvSpPr>
            <p:nvPr/>
          </p:nvSpPr>
          <p:spPr bwMode="auto">
            <a:xfrm>
              <a:off x="1677" y="2330"/>
              <a:ext cx="21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3</a:t>
              </a:r>
              <a:endParaRPr lang="en-CA" altLang="en-US" sz="2400"/>
            </a:p>
          </p:txBody>
        </p:sp>
        <p:sp>
          <p:nvSpPr>
            <p:cNvPr id="417" name="Rectangle 157"/>
            <p:cNvSpPr>
              <a:spLocks noChangeArrowheads="1"/>
            </p:cNvSpPr>
            <p:nvPr/>
          </p:nvSpPr>
          <p:spPr bwMode="auto">
            <a:xfrm>
              <a:off x="1427" y="1839"/>
              <a:ext cx="656" cy="222"/>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418" name="Rectangle 158"/>
            <p:cNvSpPr>
              <a:spLocks noChangeArrowheads="1"/>
            </p:cNvSpPr>
            <p:nvPr/>
          </p:nvSpPr>
          <p:spPr bwMode="auto">
            <a:xfrm>
              <a:off x="1427" y="1627"/>
              <a:ext cx="656" cy="212"/>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419" name="Rectangle 159"/>
            <p:cNvSpPr>
              <a:spLocks noChangeArrowheads="1"/>
            </p:cNvSpPr>
            <p:nvPr/>
          </p:nvSpPr>
          <p:spPr bwMode="auto">
            <a:xfrm>
              <a:off x="1427" y="2282"/>
              <a:ext cx="656" cy="212"/>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420" name="Rectangle 160"/>
            <p:cNvSpPr>
              <a:spLocks noChangeArrowheads="1"/>
            </p:cNvSpPr>
            <p:nvPr/>
          </p:nvSpPr>
          <p:spPr bwMode="auto">
            <a:xfrm>
              <a:off x="1427" y="2061"/>
              <a:ext cx="656" cy="221"/>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421" name="Rectangle 161"/>
            <p:cNvSpPr>
              <a:spLocks noChangeArrowheads="1"/>
            </p:cNvSpPr>
            <p:nvPr/>
          </p:nvSpPr>
          <p:spPr bwMode="auto">
            <a:xfrm>
              <a:off x="1427" y="2938"/>
              <a:ext cx="656" cy="212"/>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422" name="Rectangle 162"/>
            <p:cNvSpPr>
              <a:spLocks noChangeArrowheads="1"/>
            </p:cNvSpPr>
            <p:nvPr/>
          </p:nvSpPr>
          <p:spPr bwMode="auto">
            <a:xfrm>
              <a:off x="1427" y="3150"/>
              <a:ext cx="656" cy="222"/>
            </a:xfrm>
            <a:prstGeom prst="rect">
              <a:avLst/>
            </a:prstGeom>
            <a:solidFill>
              <a:srgbClr val="B2B2B2"/>
            </a:solidFill>
            <a:ln w="0">
              <a:solidFill>
                <a:srgbClr val="B2B2B2"/>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423" name="Rectangle 163"/>
            <p:cNvSpPr>
              <a:spLocks noChangeArrowheads="1"/>
            </p:cNvSpPr>
            <p:nvPr/>
          </p:nvSpPr>
          <p:spPr bwMode="auto">
            <a:xfrm>
              <a:off x="1427" y="3150"/>
              <a:ext cx="656" cy="222"/>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424" name="Rectangle 164"/>
            <p:cNvSpPr>
              <a:spLocks noChangeArrowheads="1"/>
            </p:cNvSpPr>
            <p:nvPr/>
          </p:nvSpPr>
          <p:spPr bwMode="auto">
            <a:xfrm>
              <a:off x="1051" y="3150"/>
              <a:ext cx="376" cy="116"/>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425" name="Rectangle 165"/>
            <p:cNvSpPr>
              <a:spLocks noChangeArrowheads="1"/>
            </p:cNvSpPr>
            <p:nvPr/>
          </p:nvSpPr>
          <p:spPr bwMode="auto">
            <a:xfrm>
              <a:off x="1201" y="3140"/>
              <a:ext cx="9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tag</a:t>
              </a:r>
              <a:endParaRPr lang="en-CA" altLang="en-US" sz="2400"/>
            </a:p>
          </p:txBody>
        </p:sp>
        <p:sp>
          <p:nvSpPr>
            <p:cNvPr id="426" name="Rectangle 166"/>
            <p:cNvSpPr>
              <a:spLocks noChangeArrowheads="1"/>
            </p:cNvSpPr>
            <p:nvPr/>
          </p:nvSpPr>
          <p:spPr bwMode="auto">
            <a:xfrm>
              <a:off x="1485" y="3208"/>
              <a:ext cx="550" cy="106"/>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427" name="Rectangle 167"/>
            <p:cNvSpPr>
              <a:spLocks noChangeArrowheads="1"/>
            </p:cNvSpPr>
            <p:nvPr/>
          </p:nvSpPr>
          <p:spPr bwMode="auto">
            <a:xfrm>
              <a:off x="1485" y="3208"/>
              <a:ext cx="550" cy="106"/>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428" name="Rectangle 168"/>
            <p:cNvSpPr>
              <a:spLocks noChangeArrowheads="1"/>
            </p:cNvSpPr>
            <p:nvPr/>
          </p:nvSpPr>
          <p:spPr bwMode="auto">
            <a:xfrm>
              <a:off x="1653" y="3208"/>
              <a:ext cx="29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127</a:t>
              </a:r>
              <a:endParaRPr lang="en-CA" altLang="en-US" sz="2400"/>
            </a:p>
          </p:txBody>
        </p:sp>
        <p:sp>
          <p:nvSpPr>
            <p:cNvPr id="429" name="Rectangle 169"/>
            <p:cNvSpPr>
              <a:spLocks noChangeArrowheads="1"/>
            </p:cNvSpPr>
            <p:nvPr/>
          </p:nvSpPr>
          <p:spPr bwMode="auto">
            <a:xfrm>
              <a:off x="1427" y="3150"/>
              <a:ext cx="656" cy="222"/>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430" name="Rectangle 170"/>
            <p:cNvSpPr>
              <a:spLocks noChangeArrowheads="1"/>
            </p:cNvSpPr>
            <p:nvPr/>
          </p:nvSpPr>
          <p:spPr bwMode="auto">
            <a:xfrm>
              <a:off x="727" y="1732"/>
              <a:ext cx="15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Set 0</a:t>
              </a:r>
              <a:endParaRPr lang="en-CA" altLang="en-US" sz="2400"/>
            </a:p>
          </p:txBody>
        </p:sp>
        <p:sp>
          <p:nvSpPr>
            <p:cNvPr id="431" name="Rectangle 171"/>
            <p:cNvSpPr>
              <a:spLocks noChangeArrowheads="1"/>
            </p:cNvSpPr>
            <p:nvPr/>
          </p:nvSpPr>
          <p:spPr bwMode="auto">
            <a:xfrm>
              <a:off x="718" y="2166"/>
              <a:ext cx="15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Set 1</a:t>
              </a:r>
              <a:endParaRPr lang="en-CA" altLang="en-US" sz="2400"/>
            </a:p>
          </p:txBody>
        </p:sp>
        <p:sp>
          <p:nvSpPr>
            <p:cNvPr id="432" name="Rectangle 172"/>
            <p:cNvSpPr>
              <a:spLocks noChangeArrowheads="1"/>
            </p:cNvSpPr>
            <p:nvPr/>
          </p:nvSpPr>
          <p:spPr bwMode="auto">
            <a:xfrm>
              <a:off x="686" y="3044"/>
              <a:ext cx="19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Set 63</a:t>
              </a:r>
              <a:endParaRPr lang="en-CA" altLang="en-US" sz="2400"/>
            </a:p>
          </p:txBody>
        </p:sp>
        <p:sp>
          <p:nvSpPr>
            <p:cNvPr id="433" name="Freeform 173"/>
            <p:cNvSpPr>
              <a:spLocks/>
            </p:cNvSpPr>
            <p:nvPr/>
          </p:nvSpPr>
          <p:spPr bwMode="auto">
            <a:xfrm>
              <a:off x="926" y="1617"/>
              <a:ext cx="58" cy="174"/>
            </a:xfrm>
            <a:custGeom>
              <a:avLst/>
              <a:gdLst>
                <a:gd name="T0" fmla="*/ 506746 w 6"/>
                <a:gd name="T1" fmla="*/ 0 h 18"/>
                <a:gd name="T2" fmla="*/ 419098 w 6"/>
                <a:gd name="T3" fmla="*/ 87648 h 18"/>
                <a:gd name="T4" fmla="*/ 340508 w 6"/>
                <a:gd name="T5" fmla="*/ 166238 h 18"/>
                <a:gd name="T6" fmla="*/ 340508 w 6"/>
                <a:gd name="T7" fmla="*/ 166238 h 18"/>
                <a:gd name="T8" fmla="*/ 340508 w 6"/>
                <a:gd name="T9" fmla="*/ 252957 h 18"/>
                <a:gd name="T10" fmla="*/ 340508 w 6"/>
                <a:gd name="T11" fmla="*/ 252957 h 18"/>
                <a:gd name="T12" fmla="*/ 340508 w 6"/>
                <a:gd name="T13" fmla="*/ 506746 h 18"/>
                <a:gd name="T14" fmla="*/ 340508 w 6"/>
                <a:gd name="T15" fmla="*/ 759703 h 18"/>
                <a:gd name="T16" fmla="*/ 340508 w 6"/>
                <a:gd name="T17" fmla="*/ 1012564 h 18"/>
                <a:gd name="T18" fmla="*/ 340508 w 6"/>
                <a:gd name="T19" fmla="*/ 1178801 h 18"/>
                <a:gd name="T20" fmla="*/ 340508 w 6"/>
                <a:gd name="T21" fmla="*/ 1266449 h 18"/>
                <a:gd name="T22" fmla="*/ 340508 w 6"/>
                <a:gd name="T23" fmla="*/ 1353169 h 18"/>
                <a:gd name="T24" fmla="*/ 340508 w 6"/>
                <a:gd name="T25" fmla="*/ 1353169 h 18"/>
                <a:gd name="T26" fmla="*/ 166238 w 6"/>
                <a:gd name="T27" fmla="*/ 1431759 h 18"/>
                <a:gd name="T28" fmla="*/ 0 w 6"/>
                <a:gd name="T29" fmla="*/ 1519310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
                <a:gd name="T46" fmla="*/ 0 h 18"/>
                <a:gd name="T47" fmla="*/ 6 w 6"/>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 h="18">
                  <a:moveTo>
                    <a:pt x="6" y="0"/>
                  </a:moveTo>
                  <a:lnTo>
                    <a:pt x="5" y="1"/>
                  </a:lnTo>
                  <a:lnTo>
                    <a:pt x="4" y="2"/>
                  </a:lnTo>
                  <a:lnTo>
                    <a:pt x="4" y="3"/>
                  </a:lnTo>
                  <a:lnTo>
                    <a:pt x="4" y="6"/>
                  </a:lnTo>
                  <a:lnTo>
                    <a:pt x="4" y="9"/>
                  </a:lnTo>
                  <a:lnTo>
                    <a:pt x="4" y="12"/>
                  </a:lnTo>
                  <a:lnTo>
                    <a:pt x="4" y="14"/>
                  </a:lnTo>
                  <a:lnTo>
                    <a:pt x="4" y="15"/>
                  </a:lnTo>
                  <a:lnTo>
                    <a:pt x="4" y="16"/>
                  </a:lnTo>
                  <a:lnTo>
                    <a:pt x="2" y="17"/>
                  </a:lnTo>
                  <a:lnTo>
                    <a:pt x="0" y="18"/>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 name="Freeform 174"/>
            <p:cNvSpPr>
              <a:spLocks/>
            </p:cNvSpPr>
            <p:nvPr/>
          </p:nvSpPr>
          <p:spPr bwMode="auto">
            <a:xfrm>
              <a:off x="926" y="1791"/>
              <a:ext cx="58" cy="163"/>
            </a:xfrm>
            <a:custGeom>
              <a:avLst/>
              <a:gdLst>
                <a:gd name="T0" fmla="*/ 506746 w 6"/>
                <a:gd name="T1" fmla="*/ 1377724 h 17"/>
                <a:gd name="T2" fmla="*/ 419098 w 6"/>
                <a:gd name="T3" fmla="*/ 1293146 h 17"/>
                <a:gd name="T4" fmla="*/ 340508 w 6"/>
                <a:gd name="T5" fmla="*/ 1293146 h 17"/>
                <a:gd name="T6" fmla="*/ 340508 w 6"/>
                <a:gd name="T7" fmla="*/ 1217303 h 17"/>
                <a:gd name="T8" fmla="*/ 340508 w 6"/>
                <a:gd name="T9" fmla="*/ 1217303 h 17"/>
                <a:gd name="T10" fmla="*/ 340508 w 6"/>
                <a:gd name="T11" fmla="*/ 1132725 h 17"/>
                <a:gd name="T12" fmla="*/ 340508 w 6"/>
                <a:gd name="T13" fmla="*/ 972295 h 17"/>
                <a:gd name="T14" fmla="*/ 340508 w 6"/>
                <a:gd name="T15" fmla="*/ 727201 h 17"/>
                <a:gd name="T16" fmla="*/ 340508 w 6"/>
                <a:gd name="T17" fmla="*/ 405525 h 17"/>
                <a:gd name="T18" fmla="*/ 340508 w 6"/>
                <a:gd name="T19" fmla="*/ 245094 h 17"/>
                <a:gd name="T20" fmla="*/ 340508 w 6"/>
                <a:gd name="T21" fmla="*/ 160421 h 17"/>
                <a:gd name="T22" fmla="*/ 340508 w 6"/>
                <a:gd name="T23" fmla="*/ 160421 h 17"/>
                <a:gd name="T24" fmla="*/ 340508 w 6"/>
                <a:gd name="T25" fmla="*/ 84578 h 17"/>
                <a:gd name="T26" fmla="*/ 166238 w 6"/>
                <a:gd name="T27" fmla="*/ 84578 h 17"/>
                <a:gd name="T28" fmla="*/ 0 w 6"/>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
                <a:gd name="T46" fmla="*/ 0 h 17"/>
                <a:gd name="T47" fmla="*/ 6 w 6"/>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 h="17">
                  <a:moveTo>
                    <a:pt x="6" y="17"/>
                  </a:moveTo>
                  <a:lnTo>
                    <a:pt x="5" y="16"/>
                  </a:lnTo>
                  <a:lnTo>
                    <a:pt x="4" y="16"/>
                  </a:lnTo>
                  <a:lnTo>
                    <a:pt x="4" y="15"/>
                  </a:lnTo>
                  <a:lnTo>
                    <a:pt x="4" y="14"/>
                  </a:lnTo>
                  <a:lnTo>
                    <a:pt x="4" y="12"/>
                  </a:lnTo>
                  <a:lnTo>
                    <a:pt x="4" y="9"/>
                  </a:lnTo>
                  <a:lnTo>
                    <a:pt x="4" y="5"/>
                  </a:lnTo>
                  <a:lnTo>
                    <a:pt x="4" y="3"/>
                  </a:lnTo>
                  <a:lnTo>
                    <a:pt x="4" y="2"/>
                  </a:lnTo>
                  <a:lnTo>
                    <a:pt x="4" y="1"/>
                  </a:lnTo>
                  <a:lnTo>
                    <a:pt x="2" y="1"/>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5" name="Freeform 175"/>
            <p:cNvSpPr>
              <a:spLocks/>
            </p:cNvSpPr>
            <p:nvPr/>
          </p:nvSpPr>
          <p:spPr bwMode="auto">
            <a:xfrm>
              <a:off x="926" y="2051"/>
              <a:ext cx="58" cy="173"/>
            </a:xfrm>
            <a:custGeom>
              <a:avLst/>
              <a:gdLst>
                <a:gd name="T0" fmla="*/ 506746 w 6"/>
                <a:gd name="T1" fmla="*/ 0 h 18"/>
                <a:gd name="T2" fmla="*/ 419098 w 6"/>
                <a:gd name="T3" fmla="*/ 85260 h 18"/>
                <a:gd name="T4" fmla="*/ 340508 w 6"/>
                <a:gd name="T5" fmla="*/ 162485 h 18"/>
                <a:gd name="T6" fmla="*/ 340508 w 6"/>
                <a:gd name="T7" fmla="*/ 162485 h 18"/>
                <a:gd name="T8" fmla="*/ 340508 w 6"/>
                <a:gd name="T9" fmla="*/ 247746 h 18"/>
                <a:gd name="T10" fmla="*/ 340508 w 6"/>
                <a:gd name="T11" fmla="*/ 324048 h 18"/>
                <a:gd name="T12" fmla="*/ 340508 w 6"/>
                <a:gd name="T13" fmla="*/ 494472 h 18"/>
                <a:gd name="T14" fmla="*/ 340508 w 6"/>
                <a:gd name="T15" fmla="*/ 742218 h 18"/>
                <a:gd name="T16" fmla="*/ 340508 w 6"/>
                <a:gd name="T17" fmla="*/ 981006 h 18"/>
                <a:gd name="T18" fmla="*/ 340508 w 6"/>
                <a:gd name="T19" fmla="*/ 1228752 h 18"/>
                <a:gd name="T20" fmla="*/ 340508 w 6"/>
                <a:gd name="T21" fmla="*/ 1228752 h 18"/>
                <a:gd name="T22" fmla="*/ 340508 w 6"/>
                <a:gd name="T23" fmla="*/ 1313916 h 18"/>
                <a:gd name="T24" fmla="*/ 340508 w 6"/>
                <a:gd name="T25" fmla="*/ 1313916 h 18"/>
                <a:gd name="T26" fmla="*/ 166238 w 6"/>
                <a:gd name="T27" fmla="*/ 1391237 h 18"/>
                <a:gd name="T28" fmla="*/ 0 w 6"/>
                <a:gd name="T29" fmla="*/ 1476401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
                <a:gd name="T46" fmla="*/ 0 h 18"/>
                <a:gd name="T47" fmla="*/ 6 w 6"/>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 h="18">
                  <a:moveTo>
                    <a:pt x="6" y="0"/>
                  </a:moveTo>
                  <a:lnTo>
                    <a:pt x="5" y="1"/>
                  </a:lnTo>
                  <a:lnTo>
                    <a:pt x="4" y="2"/>
                  </a:lnTo>
                  <a:lnTo>
                    <a:pt x="4" y="3"/>
                  </a:lnTo>
                  <a:lnTo>
                    <a:pt x="4" y="4"/>
                  </a:lnTo>
                  <a:lnTo>
                    <a:pt x="4" y="6"/>
                  </a:lnTo>
                  <a:lnTo>
                    <a:pt x="4" y="9"/>
                  </a:lnTo>
                  <a:lnTo>
                    <a:pt x="4" y="12"/>
                  </a:lnTo>
                  <a:lnTo>
                    <a:pt x="4" y="15"/>
                  </a:lnTo>
                  <a:lnTo>
                    <a:pt x="4" y="16"/>
                  </a:lnTo>
                  <a:lnTo>
                    <a:pt x="2" y="17"/>
                  </a:lnTo>
                  <a:lnTo>
                    <a:pt x="0" y="18"/>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6" name="Freeform 176"/>
            <p:cNvSpPr>
              <a:spLocks/>
            </p:cNvSpPr>
            <p:nvPr/>
          </p:nvSpPr>
          <p:spPr bwMode="auto">
            <a:xfrm>
              <a:off x="926" y="2224"/>
              <a:ext cx="58" cy="174"/>
            </a:xfrm>
            <a:custGeom>
              <a:avLst/>
              <a:gdLst>
                <a:gd name="T0" fmla="*/ 506746 w 6"/>
                <a:gd name="T1" fmla="*/ 1519310 h 18"/>
                <a:gd name="T2" fmla="*/ 419098 w 6"/>
                <a:gd name="T3" fmla="*/ 1431759 h 18"/>
                <a:gd name="T4" fmla="*/ 340508 w 6"/>
                <a:gd name="T5" fmla="*/ 1353169 h 18"/>
                <a:gd name="T6" fmla="*/ 340508 w 6"/>
                <a:gd name="T7" fmla="*/ 1353169 h 18"/>
                <a:gd name="T8" fmla="*/ 340508 w 6"/>
                <a:gd name="T9" fmla="*/ 1266449 h 18"/>
                <a:gd name="T10" fmla="*/ 340508 w 6"/>
                <a:gd name="T11" fmla="*/ 1178801 h 18"/>
                <a:gd name="T12" fmla="*/ 340508 w 6"/>
                <a:gd name="T13" fmla="*/ 1012564 h 18"/>
                <a:gd name="T14" fmla="*/ 340508 w 6"/>
                <a:gd name="T15" fmla="*/ 759703 h 18"/>
                <a:gd name="T16" fmla="*/ 340508 w 6"/>
                <a:gd name="T17" fmla="*/ 506746 h 18"/>
                <a:gd name="T18" fmla="*/ 340508 w 6"/>
                <a:gd name="T19" fmla="*/ 252957 h 18"/>
                <a:gd name="T20" fmla="*/ 340508 w 6"/>
                <a:gd name="T21" fmla="*/ 252957 h 18"/>
                <a:gd name="T22" fmla="*/ 340508 w 6"/>
                <a:gd name="T23" fmla="*/ 166238 h 18"/>
                <a:gd name="T24" fmla="*/ 340508 w 6"/>
                <a:gd name="T25" fmla="*/ 166238 h 18"/>
                <a:gd name="T26" fmla="*/ 166238 w 6"/>
                <a:gd name="T27" fmla="*/ 87648 h 18"/>
                <a:gd name="T28" fmla="*/ 0 w 6"/>
                <a:gd name="T29" fmla="*/ 0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
                <a:gd name="T46" fmla="*/ 0 h 18"/>
                <a:gd name="T47" fmla="*/ 6 w 6"/>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 h="18">
                  <a:moveTo>
                    <a:pt x="6" y="18"/>
                  </a:moveTo>
                  <a:lnTo>
                    <a:pt x="5" y="17"/>
                  </a:lnTo>
                  <a:lnTo>
                    <a:pt x="4" y="16"/>
                  </a:lnTo>
                  <a:lnTo>
                    <a:pt x="4" y="15"/>
                  </a:lnTo>
                  <a:lnTo>
                    <a:pt x="4" y="14"/>
                  </a:lnTo>
                  <a:lnTo>
                    <a:pt x="4" y="12"/>
                  </a:lnTo>
                  <a:lnTo>
                    <a:pt x="4" y="9"/>
                  </a:lnTo>
                  <a:lnTo>
                    <a:pt x="4" y="6"/>
                  </a:lnTo>
                  <a:lnTo>
                    <a:pt x="4" y="3"/>
                  </a:lnTo>
                  <a:lnTo>
                    <a:pt x="4" y="2"/>
                  </a:lnTo>
                  <a:lnTo>
                    <a:pt x="2" y="1"/>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7" name="Freeform 177"/>
            <p:cNvSpPr>
              <a:spLocks/>
            </p:cNvSpPr>
            <p:nvPr/>
          </p:nvSpPr>
          <p:spPr bwMode="auto">
            <a:xfrm>
              <a:off x="926" y="2931"/>
              <a:ext cx="58" cy="173"/>
            </a:xfrm>
            <a:custGeom>
              <a:avLst/>
              <a:gdLst>
                <a:gd name="T0" fmla="*/ 506746 w 6"/>
                <a:gd name="T1" fmla="*/ 0 h 18"/>
                <a:gd name="T2" fmla="*/ 419098 w 6"/>
                <a:gd name="T3" fmla="*/ 85260 h 18"/>
                <a:gd name="T4" fmla="*/ 340508 w 6"/>
                <a:gd name="T5" fmla="*/ 162485 h 18"/>
                <a:gd name="T6" fmla="*/ 340508 w 6"/>
                <a:gd name="T7" fmla="*/ 162485 h 18"/>
                <a:gd name="T8" fmla="*/ 340508 w 6"/>
                <a:gd name="T9" fmla="*/ 247746 h 18"/>
                <a:gd name="T10" fmla="*/ 340508 w 6"/>
                <a:gd name="T11" fmla="*/ 324048 h 18"/>
                <a:gd name="T12" fmla="*/ 340508 w 6"/>
                <a:gd name="T13" fmla="*/ 494472 h 18"/>
                <a:gd name="T14" fmla="*/ 340508 w 6"/>
                <a:gd name="T15" fmla="*/ 742218 h 18"/>
                <a:gd name="T16" fmla="*/ 340508 w 6"/>
                <a:gd name="T17" fmla="*/ 981006 h 18"/>
                <a:gd name="T18" fmla="*/ 340508 w 6"/>
                <a:gd name="T19" fmla="*/ 1228752 h 18"/>
                <a:gd name="T20" fmla="*/ 340508 w 6"/>
                <a:gd name="T21" fmla="*/ 1228752 h 18"/>
                <a:gd name="T22" fmla="*/ 340508 w 6"/>
                <a:gd name="T23" fmla="*/ 1313916 h 18"/>
                <a:gd name="T24" fmla="*/ 340508 w 6"/>
                <a:gd name="T25" fmla="*/ 1313916 h 18"/>
                <a:gd name="T26" fmla="*/ 166238 w 6"/>
                <a:gd name="T27" fmla="*/ 1391237 h 18"/>
                <a:gd name="T28" fmla="*/ 0 w 6"/>
                <a:gd name="T29" fmla="*/ 1476401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
                <a:gd name="T46" fmla="*/ 0 h 18"/>
                <a:gd name="T47" fmla="*/ 6 w 6"/>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 h="18">
                  <a:moveTo>
                    <a:pt x="6" y="0"/>
                  </a:moveTo>
                  <a:lnTo>
                    <a:pt x="5" y="1"/>
                  </a:lnTo>
                  <a:lnTo>
                    <a:pt x="4" y="2"/>
                  </a:lnTo>
                  <a:lnTo>
                    <a:pt x="4" y="3"/>
                  </a:lnTo>
                  <a:lnTo>
                    <a:pt x="4" y="4"/>
                  </a:lnTo>
                  <a:lnTo>
                    <a:pt x="4" y="6"/>
                  </a:lnTo>
                  <a:lnTo>
                    <a:pt x="4" y="9"/>
                  </a:lnTo>
                  <a:lnTo>
                    <a:pt x="4" y="12"/>
                  </a:lnTo>
                  <a:lnTo>
                    <a:pt x="4" y="15"/>
                  </a:lnTo>
                  <a:lnTo>
                    <a:pt x="4" y="16"/>
                  </a:lnTo>
                  <a:lnTo>
                    <a:pt x="2" y="17"/>
                  </a:lnTo>
                  <a:lnTo>
                    <a:pt x="0" y="18"/>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8" name="Freeform 178"/>
            <p:cNvSpPr>
              <a:spLocks/>
            </p:cNvSpPr>
            <p:nvPr/>
          </p:nvSpPr>
          <p:spPr bwMode="auto">
            <a:xfrm>
              <a:off x="926" y="3104"/>
              <a:ext cx="58" cy="174"/>
            </a:xfrm>
            <a:custGeom>
              <a:avLst/>
              <a:gdLst>
                <a:gd name="T0" fmla="*/ 506746 w 6"/>
                <a:gd name="T1" fmla="*/ 1519310 h 18"/>
                <a:gd name="T2" fmla="*/ 419098 w 6"/>
                <a:gd name="T3" fmla="*/ 1431759 h 18"/>
                <a:gd name="T4" fmla="*/ 340508 w 6"/>
                <a:gd name="T5" fmla="*/ 1353169 h 18"/>
                <a:gd name="T6" fmla="*/ 340508 w 6"/>
                <a:gd name="T7" fmla="*/ 1353169 h 18"/>
                <a:gd name="T8" fmla="*/ 340508 w 6"/>
                <a:gd name="T9" fmla="*/ 1266449 h 18"/>
                <a:gd name="T10" fmla="*/ 340508 w 6"/>
                <a:gd name="T11" fmla="*/ 1178801 h 18"/>
                <a:gd name="T12" fmla="*/ 340508 w 6"/>
                <a:gd name="T13" fmla="*/ 1012564 h 18"/>
                <a:gd name="T14" fmla="*/ 340508 w 6"/>
                <a:gd name="T15" fmla="*/ 759703 h 18"/>
                <a:gd name="T16" fmla="*/ 340508 w 6"/>
                <a:gd name="T17" fmla="*/ 506746 h 18"/>
                <a:gd name="T18" fmla="*/ 340508 w 6"/>
                <a:gd name="T19" fmla="*/ 252957 h 18"/>
                <a:gd name="T20" fmla="*/ 340508 w 6"/>
                <a:gd name="T21" fmla="*/ 252957 h 18"/>
                <a:gd name="T22" fmla="*/ 340508 w 6"/>
                <a:gd name="T23" fmla="*/ 166238 h 18"/>
                <a:gd name="T24" fmla="*/ 340508 w 6"/>
                <a:gd name="T25" fmla="*/ 166238 h 18"/>
                <a:gd name="T26" fmla="*/ 166238 w 6"/>
                <a:gd name="T27" fmla="*/ 87648 h 18"/>
                <a:gd name="T28" fmla="*/ 0 w 6"/>
                <a:gd name="T29" fmla="*/ 0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
                <a:gd name="T46" fmla="*/ 0 h 18"/>
                <a:gd name="T47" fmla="*/ 6 w 6"/>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 h="18">
                  <a:moveTo>
                    <a:pt x="6" y="18"/>
                  </a:moveTo>
                  <a:lnTo>
                    <a:pt x="5" y="17"/>
                  </a:lnTo>
                  <a:lnTo>
                    <a:pt x="4" y="16"/>
                  </a:lnTo>
                  <a:lnTo>
                    <a:pt x="4" y="15"/>
                  </a:lnTo>
                  <a:lnTo>
                    <a:pt x="4" y="14"/>
                  </a:lnTo>
                  <a:lnTo>
                    <a:pt x="4" y="12"/>
                  </a:lnTo>
                  <a:lnTo>
                    <a:pt x="4" y="9"/>
                  </a:lnTo>
                  <a:lnTo>
                    <a:pt x="4" y="6"/>
                  </a:lnTo>
                  <a:lnTo>
                    <a:pt x="4" y="3"/>
                  </a:lnTo>
                  <a:lnTo>
                    <a:pt x="4" y="2"/>
                  </a:lnTo>
                  <a:lnTo>
                    <a:pt x="2" y="1"/>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39" name="Rectangle 180"/>
          <p:cNvSpPr>
            <a:spLocks noChangeArrowheads="1"/>
          </p:cNvSpPr>
          <p:nvPr/>
        </p:nvSpPr>
        <p:spPr bwMode="auto">
          <a:xfrm>
            <a:off x="999067" y="4941888"/>
            <a:ext cx="2205567" cy="26035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440" name="Line 181"/>
          <p:cNvSpPr>
            <a:spLocks noChangeShapeType="1"/>
          </p:cNvSpPr>
          <p:nvPr/>
        </p:nvSpPr>
        <p:spPr bwMode="auto">
          <a:xfrm flipV="1">
            <a:off x="2633134" y="4941888"/>
            <a:ext cx="2117" cy="2603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 name="Line 182"/>
          <p:cNvSpPr>
            <a:spLocks noChangeShapeType="1"/>
          </p:cNvSpPr>
          <p:nvPr/>
        </p:nvSpPr>
        <p:spPr bwMode="auto">
          <a:xfrm flipV="1">
            <a:off x="1816100" y="4941888"/>
            <a:ext cx="2117" cy="2603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 name="Rectangle 183"/>
          <p:cNvSpPr>
            <a:spLocks noChangeArrowheads="1"/>
          </p:cNvSpPr>
          <p:nvPr/>
        </p:nvSpPr>
        <p:spPr bwMode="auto">
          <a:xfrm>
            <a:off x="1445442" y="5302251"/>
            <a:ext cx="139300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dirty="0">
                <a:solidFill>
                  <a:srgbClr val="000000"/>
                </a:solidFill>
                <a:latin typeface="Nimbus Roman No9 L" charset="0"/>
              </a:rPr>
              <a:t>Main memory address</a:t>
            </a:r>
            <a:endParaRPr lang="en-CA" altLang="en-US" sz="2400" dirty="0"/>
          </a:p>
        </p:txBody>
      </p:sp>
      <p:sp>
        <p:nvSpPr>
          <p:cNvPr id="443" name="Rectangle 184"/>
          <p:cNvSpPr>
            <a:spLocks noChangeArrowheads="1"/>
          </p:cNvSpPr>
          <p:nvPr/>
        </p:nvSpPr>
        <p:spPr bwMode="auto">
          <a:xfrm>
            <a:off x="1381953" y="4987926"/>
            <a:ext cx="7854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6</a:t>
            </a:r>
            <a:endParaRPr lang="en-CA" altLang="en-US" sz="2400"/>
          </a:p>
        </p:txBody>
      </p:sp>
      <p:sp>
        <p:nvSpPr>
          <p:cNvPr id="444" name="Rectangle 185"/>
          <p:cNvSpPr>
            <a:spLocks noChangeArrowheads="1"/>
          </p:cNvSpPr>
          <p:nvPr/>
        </p:nvSpPr>
        <p:spPr bwMode="auto">
          <a:xfrm>
            <a:off x="2198986" y="4987926"/>
            <a:ext cx="7854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6</a:t>
            </a:r>
            <a:endParaRPr lang="en-CA" altLang="en-US" sz="2400"/>
          </a:p>
        </p:txBody>
      </p:sp>
      <p:sp>
        <p:nvSpPr>
          <p:cNvPr id="445" name="Rectangle 186"/>
          <p:cNvSpPr>
            <a:spLocks noChangeArrowheads="1"/>
          </p:cNvSpPr>
          <p:nvPr/>
        </p:nvSpPr>
        <p:spPr bwMode="auto">
          <a:xfrm>
            <a:off x="2891137" y="4987926"/>
            <a:ext cx="7854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4</a:t>
            </a:r>
            <a:endParaRPr lang="en-CA" altLang="en-US" sz="2400"/>
          </a:p>
        </p:txBody>
      </p:sp>
      <p:sp>
        <p:nvSpPr>
          <p:cNvPr id="446" name="Rectangle 187"/>
          <p:cNvSpPr>
            <a:spLocks noChangeArrowheads="1"/>
          </p:cNvSpPr>
          <p:nvPr/>
        </p:nvSpPr>
        <p:spPr bwMode="auto">
          <a:xfrm>
            <a:off x="1293505" y="4727576"/>
            <a:ext cx="8656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T</a:t>
            </a:r>
            <a:endParaRPr lang="en-CA" altLang="en-US" sz="2400"/>
          </a:p>
        </p:txBody>
      </p:sp>
      <p:sp>
        <p:nvSpPr>
          <p:cNvPr id="447" name="Rectangle 188"/>
          <p:cNvSpPr>
            <a:spLocks noChangeArrowheads="1"/>
          </p:cNvSpPr>
          <p:nvPr/>
        </p:nvSpPr>
        <p:spPr bwMode="auto">
          <a:xfrm>
            <a:off x="1385957" y="4727576"/>
            <a:ext cx="1570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ag</a:t>
            </a:r>
            <a:endParaRPr lang="en-CA" altLang="en-US" sz="2400"/>
          </a:p>
        </p:txBody>
      </p:sp>
      <p:sp>
        <p:nvSpPr>
          <p:cNvPr id="448" name="Rectangle 189"/>
          <p:cNvSpPr>
            <a:spLocks noChangeArrowheads="1"/>
          </p:cNvSpPr>
          <p:nvPr/>
        </p:nvSpPr>
        <p:spPr bwMode="auto">
          <a:xfrm>
            <a:off x="2127322" y="4727576"/>
            <a:ext cx="21159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Set</a:t>
            </a:r>
            <a:endParaRPr lang="en-CA" altLang="en-US" sz="2400"/>
          </a:p>
        </p:txBody>
      </p:sp>
      <p:sp>
        <p:nvSpPr>
          <p:cNvPr id="449" name="Rectangle 190"/>
          <p:cNvSpPr>
            <a:spLocks noChangeArrowheads="1"/>
          </p:cNvSpPr>
          <p:nvPr/>
        </p:nvSpPr>
        <p:spPr bwMode="auto">
          <a:xfrm>
            <a:off x="2756202" y="4727576"/>
            <a:ext cx="13304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W</a:t>
            </a:r>
            <a:endParaRPr lang="en-CA" altLang="en-US" sz="2400"/>
          </a:p>
        </p:txBody>
      </p:sp>
      <p:sp>
        <p:nvSpPr>
          <p:cNvPr id="450" name="Rectangle 191"/>
          <p:cNvSpPr>
            <a:spLocks noChangeArrowheads="1"/>
          </p:cNvSpPr>
          <p:nvPr/>
        </p:nvSpPr>
        <p:spPr bwMode="auto">
          <a:xfrm>
            <a:off x="2920620" y="4727576"/>
            <a:ext cx="20358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ord</a:t>
            </a:r>
            <a:endParaRPr lang="en-CA" altLang="en-US" sz="2400"/>
          </a:p>
        </p:txBody>
      </p:sp>
      <p:sp>
        <p:nvSpPr>
          <p:cNvPr id="2" name="Slide Number Placeholder 1"/>
          <p:cNvSpPr>
            <a:spLocks noGrp="1"/>
          </p:cNvSpPr>
          <p:nvPr>
            <p:ph type="sldNum" sz="quarter" idx="12"/>
          </p:nvPr>
        </p:nvSpPr>
        <p:spPr/>
        <p:txBody>
          <a:bodyPr/>
          <a:lstStyle/>
          <a:p>
            <a:fld id="{CB65DC77-F180-4F46-9AB4-E848A677D315}" type="slidenum">
              <a:rPr lang="ar-EG" smtClean="0"/>
              <a:t>30</a:t>
            </a:fld>
            <a:endParaRPr lang="ar-EG"/>
          </a:p>
        </p:txBody>
      </p:sp>
    </p:spTree>
    <p:extLst>
      <p:ext uri="{BB962C8B-B14F-4D97-AF65-F5344CB8AC3E}">
        <p14:creationId xmlns:p14="http://schemas.microsoft.com/office/powerpoint/2010/main" val="10073819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C07ADE28-91FC-432B-9A13-73C8EB92EB58}" type="slidenum">
              <a:rPr lang="en-US" altLang="en-US" smtClean="0"/>
              <a:pPr/>
              <a:t>31</a:t>
            </a:fld>
            <a:endParaRPr lang="en-US" altLang="en-US" smtClean="0"/>
          </a:p>
        </p:txBody>
      </p:sp>
      <p:sp>
        <p:nvSpPr>
          <p:cNvPr id="16472" name="Text Box 192"/>
          <p:cNvSpPr txBox="1">
            <a:spLocks noChangeArrowheads="1"/>
          </p:cNvSpPr>
          <p:nvPr/>
        </p:nvSpPr>
        <p:spPr bwMode="auto">
          <a:xfrm>
            <a:off x="5448300" y="2376489"/>
            <a:ext cx="65024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l" rtl="0"/>
            <a:r>
              <a:rPr lang="en-US" altLang="en-US" sz="2000" dirty="0" smtClean="0">
                <a:solidFill>
                  <a:srgbClr val="FF0000"/>
                </a:solidFill>
                <a:latin typeface="Comic Sans MS" panose="030F0702030302020204" pitchFamily="66" charset="0"/>
              </a:rPr>
              <a:t>Memory </a:t>
            </a:r>
            <a:r>
              <a:rPr lang="en-US" altLang="en-US" sz="2000" dirty="0">
                <a:solidFill>
                  <a:srgbClr val="FF0000"/>
                </a:solidFill>
                <a:latin typeface="Comic Sans MS" panose="030F0702030302020204" pitchFamily="66" charset="0"/>
              </a:rPr>
              <a:t>address </a:t>
            </a:r>
            <a:r>
              <a:rPr lang="en-US" altLang="en-US" sz="2000" dirty="0">
                <a:latin typeface="Comic Sans MS" panose="030F0702030302020204" pitchFamily="66" charset="0"/>
              </a:rPr>
              <a:t>is divided into three fields:</a:t>
            </a:r>
          </a:p>
          <a:p>
            <a:pPr algn="l" rtl="0"/>
            <a:r>
              <a:rPr lang="en-US" altLang="en-US" sz="2000" dirty="0">
                <a:latin typeface="Comic Sans MS" panose="030F0702030302020204" pitchFamily="66" charset="0"/>
              </a:rPr>
              <a:t>      - Low order 4 bits identify the word within </a:t>
            </a:r>
            <a:r>
              <a:rPr lang="en-US" altLang="en-US" sz="2000" dirty="0" smtClean="0">
                <a:latin typeface="Comic Sans MS" panose="030F0702030302020204" pitchFamily="66" charset="0"/>
              </a:rPr>
              <a:t>a block</a:t>
            </a:r>
            <a:r>
              <a:rPr lang="en-US" altLang="en-US" sz="2000" dirty="0">
                <a:latin typeface="Comic Sans MS" panose="030F0702030302020204" pitchFamily="66" charset="0"/>
              </a:rPr>
              <a:t>.</a:t>
            </a:r>
          </a:p>
          <a:p>
            <a:pPr algn="l" rtl="0"/>
            <a:r>
              <a:rPr lang="en-US" altLang="en-US" sz="2000" dirty="0">
                <a:latin typeface="Comic Sans MS" panose="030F0702030302020204" pitchFamily="66" charset="0"/>
              </a:rPr>
              <a:t>      - 6 bit field determines the set number.</a:t>
            </a:r>
          </a:p>
          <a:p>
            <a:pPr algn="l" rtl="0"/>
            <a:r>
              <a:rPr lang="en-US" altLang="en-US" sz="2000" dirty="0">
                <a:latin typeface="Comic Sans MS" panose="030F0702030302020204" pitchFamily="66" charset="0"/>
              </a:rPr>
              <a:t>      - High order 6 bit fields are compared to the tag</a:t>
            </a:r>
          </a:p>
          <a:p>
            <a:pPr algn="l" rtl="0"/>
            <a:r>
              <a:rPr lang="en-US" altLang="en-US" sz="2000" dirty="0">
                <a:latin typeface="Comic Sans MS" panose="030F0702030302020204" pitchFamily="66" charset="0"/>
              </a:rPr>
              <a:t>         fields of the two blocks in a set.</a:t>
            </a:r>
          </a:p>
          <a:p>
            <a:pPr algn="l" rtl="0"/>
            <a:r>
              <a:rPr lang="en-US" altLang="en-US" sz="2000" dirty="0">
                <a:solidFill>
                  <a:srgbClr val="0070C0"/>
                </a:solidFill>
                <a:latin typeface="Comic Sans MS" panose="030F0702030302020204" pitchFamily="66" charset="0"/>
              </a:rPr>
              <a:t>Tag size = No of Blocks of memory / No of sets of cache </a:t>
            </a:r>
            <a:r>
              <a:rPr lang="en-US" altLang="en-US" sz="2000" dirty="0" smtClean="0">
                <a:solidFill>
                  <a:srgbClr val="0070C0"/>
                </a:solidFill>
                <a:latin typeface="Comic Sans MS" panose="030F0702030302020204" pitchFamily="66" charset="0"/>
              </a:rPr>
              <a:t>= </a:t>
            </a:r>
            <a:r>
              <a:rPr lang="en-US" altLang="en-US" sz="2000" dirty="0">
                <a:solidFill>
                  <a:srgbClr val="0070C0"/>
                </a:solidFill>
                <a:latin typeface="Comic Sans MS" panose="030F0702030302020204" pitchFamily="66" charset="0"/>
              </a:rPr>
              <a:t>4096/64 = 64= </a:t>
            </a:r>
            <a:r>
              <a:rPr lang="en-US" altLang="en-US" sz="2000" dirty="0" smtClean="0">
                <a:solidFill>
                  <a:srgbClr val="0070C0"/>
                </a:solidFill>
                <a:latin typeface="Comic Sans MS" panose="030F0702030302020204" pitchFamily="66" charset="0"/>
              </a:rPr>
              <a:t>2^6 </a:t>
            </a:r>
          </a:p>
          <a:p>
            <a:pPr algn="l" rtl="0"/>
            <a:r>
              <a:rPr lang="en-US" altLang="en-US" sz="2000" dirty="0" smtClean="0">
                <a:solidFill>
                  <a:srgbClr val="0070C0"/>
                </a:solidFill>
                <a:latin typeface="Comic Sans MS" panose="030F0702030302020204" pitchFamily="66" charset="0"/>
              </a:rPr>
              <a:t>     </a:t>
            </a:r>
            <a:r>
              <a:rPr lang="en-US" altLang="en-US" sz="2000" dirty="0" smtClean="0">
                <a:latin typeface="Comic Sans MS" panose="030F0702030302020204" pitchFamily="66" charset="0"/>
              </a:rPr>
              <a:t>-</a:t>
            </a:r>
            <a:r>
              <a:rPr lang="en-US" altLang="en-US" sz="2000" dirty="0" smtClean="0">
                <a:solidFill>
                  <a:srgbClr val="0070C0"/>
                </a:solidFill>
                <a:latin typeface="Comic Sans MS" panose="030F0702030302020204" pitchFamily="66" charset="0"/>
              </a:rPr>
              <a:t> </a:t>
            </a:r>
            <a:r>
              <a:rPr lang="en-US" altLang="en-US" sz="2000" dirty="0" smtClean="0">
                <a:latin typeface="Comic Sans MS" panose="030F0702030302020204" pitchFamily="66" charset="0"/>
              </a:rPr>
              <a:t>Number </a:t>
            </a:r>
            <a:r>
              <a:rPr lang="en-US" altLang="en-US" sz="2000" dirty="0">
                <a:latin typeface="Comic Sans MS" panose="030F0702030302020204" pitchFamily="66" charset="0"/>
              </a:rPr>
              <a:t>of blocks per set is a design parameter. </a:t>
            </a:r>
          </a:p>
          <a:p>
            <a:pPr algn="l" rtl="0"/>
            <a:r>
              <a:rPr lang="en-US" altLang="en-US" sz="2000" dirty="0">
                <a:latin typeface="Comic Sans MS" panose="030F0702030302020204" pitchFamily="66" charset="0"/>
              </a:rPr>
              <a:t>     - One extreme is to have all the blocks in one set,</a:t>
            </a:r>
          </a:p>
          <a:p>
            <a:pPr algn="l" rtl="0"/>
            <a:r>
              <a:rPr lang="en-US" altLang="en-US" sz="2000" dirty="0">
                <a:latin typeface="Comic Sans MS" panose="030F0702030302020204" pitchFamily="66" charset="0"/>
              </a:rPr>
              <a:t>        requiring no set bits (fully </a:t>
            </a:r>
            <a:r>
              <a:rPr lang="en-US" altLang="en-US" sz="2000" dirty="0">
                <a:solidFill>
                  <a:srgbClr val="FF0000"/>
                </a:solidFill>
                <a:latin typeface="Comic Sans MS" panose="030F0702030302020204" pitchFamily="66" charset="0"/>
              </a:rPr>
              <a:t>associative mapping</a:t>
            </a:r>
            <a:r>
              <a:rPr lang="en-US" altLang="en-US" sz="2000" dirty="0">
                <a:latin typeface="Comic Sans MS" panose="030F0702030302020204" pitchFamily="66" charset="0"/>
              </a:rPr>
              <a:t>).</a:t>
            </a:r>
          </a:p>
          <a:p>
            <a:pPr algn="l" rtl="0"/>
            <a:r>
              <a:rPr lang="en-US" altLang="en-US" sz="2000" dirty="0">
                <a:latin typeface="Comic Sans MS" panose="030F0702030302020204" pitchFamily="66" charset="0"/>
              </a:rPr>
              <a:t>     - Other extreme is to have one block per set, is </a:t>
            </a:r>
          </a:p>
          <a:p>
            <a:pPr algn="l" rtl="0"/>
            <a:r>
              <a:rPr lang="en-US" altLang="en-US" sz="2000" dirty="0">
                <a:latin typeface="Comic Sans MS" panose="030F0702030302020204" pitchFamily="66" charset="0"/>
              </a:rPr>
              <a:t>        the same as </a:t>
            </a:r>
            <a:r>
              <a:rPr lang="en-US" altLang="en-US" sz="2000" dirty="0">
                <a:solidFill>
                  <a:srgbClr val="FF0000"/>
                </a:solidFill>
                <a:latin typeface="Comic Sans MS" panose="030F0702030302020204" pitchFamily="66" charset="0"/>
              </a:rPr>
              <a:t>direct mapping</a:t>
            </a:r>
            <a:r>
              <a:rPr lang="en-US" altLang="en-US" sz="2000" dirty="0">
                <a:latin typeface="Comic Sans MS" panose="030F0702030302020204" pitchFamily="66" charset="0"/>
              </a:rPr>
              <a:t>. </a:t>
            </a:r>
          </a:p>
        </p:txBody>
      </p:sp>
      <p:sp>
        <p:nvSpPr>
          <p:cNvPr id="156" name="Rectangle 2"/>
          <p:cNvSpPr>
            <a:spLocks noGrp="1" noChangeArrowheads="1"/>
          </p:cNvSpPr>
          <p:nvPr>
            <p:ph type="title"/>
          </p:nvPr>
        </p:nvSpPr>
        <p:spPr>
          <a:xfrm>
            <a:off x="5580592" y="956732"/>
            <a:ext cx="5709708" cy="1303867"/>
          </a:xfrm>
        </p:spPr>
        <p:txBody>
          <a:bodyPr>
            <a:normAutofit fontScale="90000"/>
          </a:bodyPr>
          <a:lstStyle/>
          <a:p>
            <a:r>
              <a:rPr lang="en-US" altLang="en-US" b="1" dirty="0" smtClean="0"/>
              <a:t>Set-Associative mapping</a:t>
            </a:r>
          </a:p>
        </p:txBody>
      </p:sp>
      <p:sp>
        <p:nvSpPr>
          <p:cNvPr id="157" name="Rectangle 156"/>
          <p:cNvSpPr/>
          <p:nvPr/>
        </p:nvSpPr>
        <p:spPr>
          <a:xfrm>
            <a:off x="254000" y="793751"/>
            <a:ext cx="5245100" cy="52451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3"/>
          <p:cNvSpPr>
            <a:spLocks noChangeArrowheads="1"/>
          </p:cNvSpPr>
          <p:nvPr/>
        </p:nvSpPr>
        <p:spPr bwMode="auto">
          <a:xfrm>
            <a:off x="4064001" y="1184276"/>
            <a:ext cx="1369484" cy="347663"/>
          </a:xfrm>
          <a:prstGeom prst="rect">
            <a:avLst/>
          </a:prstGeom>
          <a:solidFill>
            <a:srgbClr val="B2FFFF"/>
          </a:solidFill>
          <a:ln w="0">
            <a:solidFill>
              <a:srgbClr val="B2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59" name="Rectangle 4"/>
          <p:cNvSpPr>
            <a:spLocks noChangeArrowheads="1"/>
          </p:cNvSpPr>
          <p:nvPr/>
        </p:nvSpPr>
        <p:spPr bwMode="auto">
          <a:xfrm>
            <a:off x="4064001" y="852489"/>
            <a:ext cx="1369484" cy="331787"/>
          </a:xfrm>
          <a:prstGeom prst="rect">
            <a:avLst/>
          </a:prstGeom>
          <a:solidFill>
            <a:srgbClr val="1AFFFF"/>
          </a:solidFill>
          <a:ln w="0">
            <a:solidFill>
              <a:srgbClr val="1A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60" name="Rectangle 5"/>
          <p:cNvSpPr>
            <a:spLocks noChangeArrowheads="1"/>
          </p:cNvSpPr>
          <p:nvPr/>
        </p:nvSpPr>
        <p:spPr bwMode="auto">
          <a:xfrm>
            <a:off x="4064001" y="2212976"/>
            <a:ext cx="1369484" cy="347663"/>
          </a:xfrm>
          <a:prstGeom prst="rect">
            <a:avLst/>
          </a:prstGeom>
          <a:solidFill>
            <a:srgbClr val="808080"/>
          </a:solidFill>
          <a:ln w="0">
            <a:solidFill>
              <a:srgbClr val="808080"/>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61" name="Rectangle 6"/>
          <p:cNvSpPr>
            <a:spLocks noChangeArrowheads="1"/>
          </p:cNvSpPr>
          <p:nvPr/>
        </p:nvSpPr>
        <p:spPr bwMode="auto">
          <a:xfrm>
            <a:off x="4064001" y="2212976"/>
            <a:ext cx="1369484" cy="347663"/>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62" name="Rectangle 7"/>
          <p:cNvSpPr>
            <a:spLocks noChangeArrowheads="1"/>
          </p:cNvSpPr>
          <p:nvPr/>
        </p:nvSpPr>
        <p:spPr bwMode="auto">
          <a:xfrm>
            <a:off x="4064001" y="2560638"/>
            <a:ext cx="1369484" cy="347662"/>
          </a:xfrm>
          <a:prstGeom prst="rect">
            <a:avLst/>
          </a:prstGeom>
          <a:solidFill>
            <a:srgbClr val="1AFFFF"/>
          </a:solidFill>
          <a:ln w="0">
            <a:solidFill>
              <a:srgbClr val="1A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63" name="Rectangle 8"/>
          <p:cNvSpPr>
            <a:spLocks noChangeArrowheads="1"/>
          </p:cNvSpPr>
          <p:nvPr/>
        </p:nvSpPr>
        <p:spPr bwMode="auto">
          <a:xfrm>
            <a:off x="4064001" y="2908301"/>
            <a:ext cx="1369484" cy="346075"/>
          </a:xfrm>
          <a:prstGeom prst="rect">
            <a:avLst/>
          </a:prstGeom>
          <a:solidFill>
            <a:srgbClr val="B2FFFF"/>
          </a:solidFill>
          <a:ln w="0">
            <a:solidFill>
              <a:srgbClr val="B2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64" name="Rectangle 9"/>
          <p:cNvSpPr>
            <a:spLocks noChangeArrowheads="1"/>
          </p:cNvSpPr>
          <p:nvPr/>
        </p:nvSpPr>
        <p:spPr bwMode="auto">
          <a:xfrm>
            <a:off x="4064001" y="3935413"/>
            <a:ext cx="1369484" cy="347662"/>
          </a:xfrm>
          <a:prstGeom prst="rect">
            <a:avLst/>
          </a:prstGeom>
          <a:solidFill>
            <a:srgbClr val="808080"/>
          </a:solidFill>
          <a:ln w="0">
            <a:solidFill>
              <a:srgbClr val="808080"/>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65" name="Rectangle 10"/>
          <p:cNvSpPr>
            <a:spLocks noChangeArrowheads="1"/>
          </p:cNvSpPr>
          <p:nvPr/>
        </p:nvSpPr>
        <p:spPr bwMode="auto">
          <a:xfrm>
            <a:off x="4064001" y="3935413"/>
            <a:ext cx="1369484" cy="347662"/>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66" name="Rectangle 11"/>
          <p:cNvSpPr>
            <a:spLocks noChangeArrowheads="1"/>
          </p:cNvSpPr>
          <p:nvPr/>
        </p:nvSpPr>
        <p:spPr bwMode="auto">
          <a:xfrm>
            <a:off x="4064001" y="4283075"/>
            <a:ext cx="1369484" cy="331788"/>
          </a:xfrm>
          <a:prstGeom prst="rect">
            <a:avLst/>
          </a:prstGeom>
          <a:solidFill>
            <a:srgbClr val="1AFFFF"/>
          </a:solidFill>
          <a:ln w="0">
            <a:solidFill>
              <a:srgbClr val="1A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67" name="Rectangle 12"/>
          <p:cNvSpPr>
            <a:spLocks noChangeArrowheads="1"/>
          </p:cNvSpPr>
          <p:nvPr/>
        </p:nvSpPr>
        <p:spPr bwMode="auto">
          <a:xfrm>
            <a:off x="4064001" y="4614863"/>
            <a:ext cx="1369484" cy="347662"/>
          </a:xfrm>
          <a:prstGeom prst="rect">
            <a:avLst/>
          </a:prstGeom>
          <a:solidFill>
            <a:srgbClr val="B2FFFF"/>
          </a:solidFill>
          <a:ln w="0">
            <a:solidFill>
              <a:srgbClr val="B2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68" name="Rectangle 13"/>
          <p:cNvSpPr>
            <a:spLocks noChangeArrowheads="1"/>
          </p:cNvSpPr>
          <p:nvPr/>
        </p:nvSpPr>
        <p:spPr bwMode="auto">
          <a:xfrm>
            <a:off x="4064001" y="5641976"/>
            <a:ext cx="1369484" cy="347663"/>
          </a:xfrm>
          <a:prstGeom prst="rect">
            <a:avLst/>
          </a:prstGeom>
          <a:solidFill>
            <a:srgbClr val="808080"/>
          </a:solidFill>
          <a:ln w="0">
            <a:solidFill>
              <a:srgbClr val="808080"/>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69" name="Rectangle 14"/>
          <p:cNvSpPr>
            <a:spLocks noChangeArrowheads="1"/>
          </p:cNvSpPr>
          <p:nvPr/>
        </p:nvSpPr>
        <p:spPr bwMode="auto">
          <a:xfrm>
            <a:off x="4064001" y="5641976"/>
            <a:ext cx="1369484" cy="347663"/>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grpSp>
        <p:nvGrpSpPr>
          <p:cNvPr id="170" name="Group 15"/>
          <p:cNvGrpSpPr>
            <a:grpSpLocks/>
          </p:cNvGrpSpPr>
          <p:nvPr/>
        </p:nvGrpSpPr>
        <p:grpSpPr bwMode="auto">
          <a:xfrm>
            <a:off x="3488263" y="882652"/>
            <a:ext cx="508000" cy="290513"/>
            <a:chOff x="2879" y="530"/>
            <a:chExt cx="240" cy="183"/>
          </a:xfrm>
        </p:grpSpPr>
        <p:sp>
          <p:nvSpPr>
            <p:cNvPr id="171" name="Rectangle 16"/>
            <p:cNvSpPr>
              <a:spLocks noChangeArrowheads="1"/>
            </p:cNvSpPr>
            <p:nvPr/>
          </p:nvSpPr>
          <p:spPr bwMode="auto">
            <a:xfrm>
              <a:off x="2914" y="530"/>
              <a:ext cx="14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Main</a:t>
              </a:r>
              <a:endParaRPr lang="en-CA" altLang="en-US" sz="2400"/>
            </a:p>
          </p:txBody>
        </p:sp>
        <p:sp>
          <p:nvSpPr>
            <p:cNvPr id="172" name="Rectangle 17"/>
            <p:cNvSpPr>
              <a:spLocks noChangeArrowheads="1"/>
            </p:cNvSpPr>
            <p:nvPr/>
          </p:nvSpPr>
          <p:spPr bwMode="auto">
            <a:xfrm>
              <a:off x="2879" y="606"/>
              <a:ext cx="24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memory</a:t>
              </a:r>
              <a:endParaRPr lang="en-CA" altLang="en-US" sz="2400"/>
            </a:p>
          </p:txBody>
        </p:sp>
      </p:grpSp>
      <p:sp>
        <p:nvSpPr>
          <p:cNvPr id="173" name="Rectangle 18"/>
          <p:cNvSpPr>
            <a:spLocks noChangeArrowheads="1"/>
          </p:cNvSpPr>
          <p:nvPr/>
        </p:nvSpPr>
        <p:spPr bwMode="auto">
          <a:xfrm>
            <a:off x="4163484" y="928689"/>
            <a:ext cx="1149349" cy="180975"/>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74" name="Rectangle 19"/>
          <p:cNvSpPr>
            <a:spLocks noChangeArrowheads="1"/>
          </p:cNvSpPr>
          <p:nvPr/>
        </p:nvSpPr>
        <p:spPr bwMode="auto">
          <a:xfrm>
            <a:off x="4163484" y="928689"/>
            <a:ext cx="1149349" cy="180975"/>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75" name="Rectangle 20"/>
          <p:cNvSpPr>
            <a:spLocks noChangeArrowheads="1"/>
          </p:cNvSpPr>
          <p:nvPr/>
        </p:nvSpPr>
        <p:spPr bwMode="auto">
          <a:xfrm>
            <a:off x="4163484" y="1276350"/>
            <a:ext cx="1149349" cy="165100"/>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76" name="Rectangle 21"/>
          <p:cNvSpPr>
            <a:spLocks noChangeArrowheads="1"/>
          </p:cNvSpPr>
          <p:nvPr/>
        </p:nvSpPr>
        <p:spPr bwMode="auto">
          <a:xfrm>
            <a:off x="4163484" y="1276350"/>
            <a:ext cx="1149349" cy="165100"/>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77" name="Rectangle 22"/>
          <p:cNvSpPr>
            <a:spLocks noChangeArrowheads="1"/>
          </p:cNvSpPr>
          <p:nvPr/>
        </p:nvSpPr>
        <p:spPr bwMode="auto">
          <a:xfrm>
            <a:off x="4163484" y="2303464"/>
            <a:ext cx="1149349" cy="180975"/>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78" name="Rectangle 23"/>
          <p:cNvSpPr>
            <a:spLocks noChangeArrowheads="1"/>
          </p:cNvSpPr>
          <p:nvPr/>
        </p:nvSpPr>
        <p:spPr bwMode="auto">
          <a:xfrm>
            <a:off x="4163484" y="2303464"/>
            <a:ext cx="1149349" cy="180975"/>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79" name="Rectangle 24"/>
          <p:cNvSpPr>
            <a:spLocks noChangeArrowheads="1"/>
          </p:cNvSpPr>
          <p:nvPr/>
        </p:nvSpPr>
        <p:spPr bwMode="auto">
          <a:xfrm>
            <a:off x="4163484" y="2651125"/>
            <a:ext cx="1149349" cy="165100"/>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80" name="Rectangle 25"/>
          <p:cNvSpPr>
            <a:spLocks noChangeArrowheads="1"/>
          </p:cNvSpPr>
          <p:nvPr/>
        </p:nvSpPr>
        <p:spPr bwMode="auto">
          <a:xfrm>
            <a:off x="4163484" y="2651125"/>
            <a:ext cx="1149349" cy="165100"/>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81" name="Rectangle 26"/>
          <p:cNvSpPr>
            <a:spLocks noChangeArrowheads="1"/>
          </p:cNvSpPr>
          <p:nvPr/>
        </p:nvSpPr>
        <p:spPr bwMode="auto">
          <a:xfrm>
            <a:off x="4163484" y="2998788"/>
            <a:ext cx="1149349" cy="165100"/>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82" name="Rectangle 27"/>
          <p:cNvSpPr>
            <a:spLocks noChangeArrowheads="1"/>
          </p:cNvSpPr>
          <p:nvPr/>
        </p:nvSpPr>
        <p:spPr bwMode="auto">
          <a:xfrm>
            <a:off x="4163484" y="2998788"/>
            <a:ext cx="1149349" cy="165100"/>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83" name="Rectangle 28"/>
          <p:cNvSpPr>
            <a:spLocks noChangeArrowheads="1"/>
          </p:cNvSpPr>
          <p:nvPr/>
        </p:nvSpPr>
        <p:spPr bwMode="auto">
          <a:xfrm>
            <a:off x="4163484" y="4025900"/>
            <a:ext cx="1149349" cy="166688"/>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84" name="Rectangle 29"/>
          <p:cNvSpPr>
            <a:spLocks noChangeArrowheads="1"/>
          </p:cNvSpPr>
          <p:nvPr/>
        </p:nvSpPr>
        <p:spPr bwMode="auto">
          <a:xfrm>
            <a:off x="4163484" y="4025900"/>
            <a:ext cx="1149349" cy="166688"/>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85" name="Rectangle 30"/>
          <p:cNvSpPr>
            <a:spLocks noChangeArrowheads="1"/>
          </p:cNvSpPr>
          <p:nvPr/>
        </p:nvSpPr>
        <p:spPr bwMode="auto">
          <a:xfrm>
            <a:off x="4163484" y="4357688"/>
            <a:ext cx="1149349" cy="182562"/>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86" name="Rectangle 31"/>
          <p:cNvSpPr>
            <a:spLocks noChangeArrowheads="1"/>
          </p:cNvSpPr>
          <p:nvPr/>
        </p:nvSpPr>
        <p:spPr bwMode="auto">
          <a:xfrm>
            <a:off x="4163484" y="4357688"/>
            <a:ext cx="1149349" cy="182562"/>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87" name="Rectangle 32"/>
          <p:cNvSpPr>
            <a:spLocks noChangeArrowheads="1"/>
          </p:cNvSpPr>
          <p:nvPr/>
        </p:nvSpPr>
        <p:spPr bwMode="auto">
          <a:xfrm>
            <a:off x="4163484" y="4705350"/>
            <a:ext cx="1149349" cy="166688"/>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88" name="Rectangle 33"/>
          <p:cNvSpPr>
            <a:spLocks noChangeArrowheads="1"/>
          </p:cNvSpPr>
          <p:nvPr/>
        </p:nvSpPr>
        <p:spPr bwMode="auto">
          <a:xfrm>
            <a:off x="4163484" y="4705350"/>
            <a:ext cx="1149349" cy="166688"/>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89" name="Rectangle 34"/>
          <p:cNvSpPr>
            <a:spLocks noChangeArrowheads="1"/>
          </p:cNvSpPr>
          <p:nvPr/>
        </p:nvSpPr>
        <p:spPr bwMode="auto">
          <a:xfrm>
            <a:off x="4163484" y="5734050"/>
            <a:ext cx="1149349" cy="165100"/>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90" name="Rectangle 35"/>
          <p:cNvSpPr>
            <a:spLocks noChangeArrowheads="1"/>
          </p:cNvSpPr>
          <p:nvPr/>
        </p:nvSpPr>
        <p:spPr bwMode="auto">
          <a:xfrm>
            <a:off x="4163484" y="5734050"/>
            <a:ext cx="1149349" cy="165100"/>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191" name="Rectangle 36"/>
          <p:cNvSpPr>
            <a:spLocks noChangeArrowheads="1"/>
          </p:cNvSpPr>
          <p:nvPr/>
        </p:nvSpPr>
        <p:spPr bwMode="auto">
          <a:xfrm>
            <a:off x="4587100" y="927101"/>
            <a:ext cx="46326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0</a:t>
            </a:r>
            <a:endParaRPr lang="en-CA" altLang="en-US" sz="2400"/>
          </a:p>
        </p:txBody>
      </p:sp>
      <p:sp>
        <p:nvSpPr>
          <p:cNvPr id="192" name="Rectangle 37"/>
          <p:cNvSpPr>
            <a:spLocks noChangeArrowheads="1"/>
          </p:cNvSpPr>
          <p:nvPr/>
        </p:nvSpPr>
        <p:spPr bwMode="auto">
          <a:xfrm>
            <a:off x="4587100" y="1274764"/>
            <a:ext cx="46326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1</a:t>
            </a:r>
            <a:endParaRPr lang="en-CA" altLang="en-US" sz="2400"/>
          </a:p>
        </p:txBody>
      </p:sp>
      <p:sp>
        <p:nvSpPr>
          <p:cNvPr id="193" name="Rectangle 38"/>
          <p:cNvSpPr>
            <a:spLocks noChangeArrowheads="1"/>
          </p:cNvSpPr>
          <p:nvPr/>
        </p:nvSpPr>
        <p:spPr bwMode="auto">
          <a:xfrm>
            <a:off x="4544536" y="2301876"/>
            <a:ext cx="54181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63</a:t>
            </a:r>
            <a:endParaRPr lang="en-CA" altLang="en-US" sz="2400"/>
          </a:p>
        </p:txBody>
      </p:sp>
      <p:sp>
        <p:nvSpPr>
          <p:cNvPr id="194" name="Rectangle 39"/>
          <p:cNvSpPr>
            <a:spLocks noChangeArrowheads="1"/>
          </p:cNvSpPr>
          <p:nvPr/>
        </p:nvSpPr>
        <p:spPr bwMode="auto">
          <a:xfrm>
            <a:off x="4544536" y="2649538"/>
            <a:ext cx="54181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64</a:t>
            </a:r>
            <a:endParaRPr lang="en-CA" altLang="en-US" sz="2400"/>
          </a:p>
        </p:txBody>
      </p:sp>
      <p:sp>
        <p:nvSpPr>
          <p:cNvPr id="195" name="Rectangle 40"/>
          <p:cNvSpPr>
            <a:spLocks noChangeArrowheads="1"/>
          </p:cNvSpPr>
          <p:nvPr/>
        </p:nvSpPr>
        <p:spPr bwMode="auto">
          <a:xfrm>
            <a:off x="4544536" y="2982913"/>
            <a:ext cx="54181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65</a:t>
            </a:r>
            <a:endParaRPr lang="en-CA" altLang="en-US" sz="2400"/>
          </a:p>
        </p:txBody>
      </p:sp>
      <p:sp>
        <p:nvSpPr>
          <p:cNvPr id="196" name="Rectangle 41"/>
          <p:cNvSpPr>
            <a:spLocks noChangeArrowheads="1"/>
          </p:cNvSpPr>
          <p:nvPr/>
        </p:nvSpPr>
        <p:spPr bwMode="auto">
          <a:xfrm>
            <a:off x="4571823" y="4010026"/>
            <a:ext cx="62036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127</a:t>
            </a:r>
            <a:endParaRPr lang="en-CA" altLang="en-US" sz="2400"/>
          </a:p>
        </p:txBody>
      </p:sp>
      <p:sp>
        <p:nvSpPr>
          <p:cNvPr id="197" name="Rectangle 42"/>
          <p:cNvSpPr>
            <a:spLocks noChangeArrowheads="1"/>
          </p:cNvSpPr>
          <p:nvPr/>
        </p:nvSpPr>
        <p:spPr bwMode="auto">
          <a:xfrm>
            <a:off x="4571823" y="4357688"/>
            <a:ext cx="62036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128</a:t>
            </a:r>
            <a:endParaRPr lang="en-CA" altLang="en-US" sz="2400"/>
          </a:p>
        </p:txBody>
      </p:sp>
      <p:sp>
        <p:nvSpPr>
          <p:cNvPr id="198" name="Rectangle 43"/>
          <p:cNvSpPr>
            <a:spLocks noChangeArrowheads="1"/>
          </p:cNvSpPr>
          <p:nvPr/>
        </p:nvSpPr>
        <p:spPr bwMode="auto">
          <a:xfrm>
            <a:off x="4571823" y="4705351"/>
            <a:ext cx="62036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129</a:t>
            </a:r>
            <a:endParaRPr lang="en-CA" altLang="en-US" sz="2400"/>
          </a:p>
        </p:txBody>
      </p:sp>
      <p:sp>
        <p:nvSpPr>
          <p:cNvPr id="199" name="Rectangle 44"/>
          <p:cNvSpPr>
            <a:spLocks noChangeArrowheads="1"/>
          </p:cNvSpPr>
          <p:nvPr/>
        </p:nvSpPr>
        <p:spPr bwMode="auto">
          <a:xfrm>
            <a:off x="4489042" y="5732464"/>
            <a:ext cx="69890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4095</a:t>
            </a:r>
            <a:endParaRPr lang="en-CA" altLang="en-US" sz="2400"/>
          </a:p>
        </p:txBody>
      </p:sp>
      <p:sp>
        <p:nvSpPr>
          <p:cNvPr id="200" name="Freeform 45"/>
          <p:cNvSpPr>
            <a:spLocks/>
          </p:cNvSpPr>
          <p:nvPr/>
        </p:nvSpPr>
        <p:spPr bwMode="auto">
          <a:xfrm>
            <a:off x="3261784" y="2252663"/>
            <a:ext cx="726016" cy="271462"/>
          </a:xfrm>
          <a:custGeom>
            <a:avLst/>
            <a:gdLst>
              <a:gd name="T0" fmla="*/ 2147483647 w 36"/>
              <a:gd name="T1" fmla="*/ 2147483647 h 18"/>
              <a:gd name="T2" fmla="*/ 2147483647 w 36"/>
              <a:gd name="T3" fmla="*/ 2147483647 h 18"/>
              <a:gd name="T4" fmla="*/ 2147483647 w 36"/>
              <a:gd name="T5" fmla="*/ 2147483647 h 18"/>
              <a:gd name="T6" fmla="*/ 2147483647 w 36"/>
              <a:gd name="T7" fmla="*/ 2147483647 h 18"/>
              <a:gd name="T8" fmla="*/ 2147483647 w 36"/>
              <a:gd name="T9" fmla="*/ 2147483647 h 18"/>
              <a:gd name="T10" fmla="*/ 2147483647 w 36"/>
              <a:gd name="T11" fmla="*/ 0 h 18"/>
              <a:gd name="T12" fmla="*/ 0 w 36"/>
              <a:gd name="T13" fmla="*/ 2147483647 h 18"/>
              <a:gd name="T14" fmla="*/ 2147483647 w 36"/>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18"/>
              <a:gd name="T26" fmla="*/ 36 w 36"/>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18">
                <a:moveTo>
                  <a:pt x="14" y="18"/>
                </a:moveTo>
                <a:lnTo>
                  <a:pt x="14" y="13"/>
                </a:lnTo>
                <a:lnTo>
                  <a:pt x="36" y="13"/>
                </a:lnTo>
                <a:lnTo>
                  <a:pt x="36" y="4"/>
                </a:lnTo>
                <a:lnTo>
                  <a:pt x="14" y="4"/>
                </a:lnTo>
                <a:lnTo>
                  <a:pt x="14" y="0"/>
                </a:lnTo>
                <a:lnTo>
                  <a:pt x="0" y="9"/>
                </a:lnTo>
                <a:lnTo>
                  <a:pt x="14" y="18"/>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 name="Line 46"/>
          <p:cNvSpPr>
            <a:spLocks noChangeShapeType="1"/>
          </p:cNvSpPr>
          <p:nvPr/>
        </p:nvSpPr>
        <p:spPr bwMode="auto">
          <a:xfrm flipV="1">
            <a:off x="4064000" y="1531938"/>
            <a:ext cx="2117" cy="30321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 name="Line 47"/>
          <p:cNvSpPr>
            <a:spLocks noChangeShapeType="1"/>
          </p:cNvSpPr>
          <p:nvPr/>
        </p:nvSpPr>
        <p:spPr bwMode="auto">
          <a:xfrm flipV="1">
            <a:off x="4064000" y="1925639"/>
            <a:ext cx="2117" cy="2873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 name="Line 48"/>
          <p:cNvSpPr>
            <a:spLocks noChangeShapeType="1"/>
          </p:cNvSpPr>
          <p:nvPr/>
        </p:nvSpPr>
        <p:spPr bwMode="auto">
          <a:xfrm flipV="1">
            <a:off x="5433485" y="1531938"/>
            <a:ext cx="2116" cy="30321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 name="Line 49"/>
          <p:cNvSpPr>
            <a:spLocks noChangeShapeType="1"/>
          </p:cNvSpPr>
          <p:nvPr/>
        </p:nvSpPr>
        <p:spPr bwMode="auto">
          <a:xfrm flipV="1">
            <a:off x="5433485" y="1925639"/>
            <a:ext cx="2116" cy="2873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 name="Line 50"/>
          <p:cNvSpPr>
            <a:spLocks noChangeShapeType="1"/>
          </p:cNvSpPr>
          <p:nvPr/>
        </p:nvSpPr>
        <p:spPr bwMode="auto">
          <a:xfrm flipH="1">
            <a:off x="3983567" y="1804989"/>
            <a:ext cx="139700" cy="6032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 name="Line 51"/>
          <p:cNvSpPr>
            <a:spLocks noChangeShapeType="1"/>
          </p:cNvSpPr>
          <p:nvPr/>
        </p:nvSpPr>
        <p:spPr bwMode="auto">
          <a:xfrm flipH="1">
            <a:off x="3983567" y="1895475"/>
            <a:ext cx="139700" cy="444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 name="Line 52"/>
          <p:cNvSpPr>
            <a:spLocks noChangeShapeType="1"/>
          </p:cNvSpPr>
          <p:nvPr/>
        </p:nvSpPr>
        <p:spPr bwMode="auto">
          <a:xfrm flipH="1">
            <a:off x="5353051" y="1804989"/>
            <a:ext cx="139700" cy="6032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 name="Line 53"/>
          <p:cNvSpPr>
            <a:spLocks noChangeShapeType="1"/>
          </p:cNvSpPr>
          <p:nvPr/>
        </p:nvSpPr>
        <p:spPr bwMode="auto">
          <a:xfrm flipH="1">
            <a:off x="5353051" y="1895475"/>
            <a:ext cx="139700" cy="444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 name="Line 54"/>
          <p:cNvSpPr>
            <a:spLocks noChangeShapeType="1"/>
          </p:cNvSpPr>
          <p:nvPr/>
        </p:nvSpPr>
        <p:spPr bwMode="auto">
          <a:xfrm flipV="1">
            <a:off x="4064000" y="4962526"/>
            <a:ext cx="2117" cy="30321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 name="Line 55"/>
          <p:cNvSpPr>
            <a:spLocks noChangeShapeType="1"/>
          </p:cNvSpPr>
          <p:nvPr/>
        </p:nvSpPr>
        <p:spPr bwMode="auto">
          <a:xfrm flipV="1">
            <a:off x="4064000" y="5340351"/>
            <a:ext cx="2117" cy="30162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 name="Line 56"/>
          <p:cNvSpPr>
            <a:spLocks noChangeShapeType="1"/>
          </p:cNvSpPr>
          <p:nvPr/>
        </p:nvSpPr>
        <p:spPr bwMode="auto">
          <a:xfrm flipV="1">
            <a:off x="5433485" y="4962526"/>
            <a:ext cx="2116" cy="30321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 name="Line 57"/>
          <p:cNvSpPr>
            <a:spLocks noChangeShapeType="1"/>
          </p:cNvSpPr>
          <p:nvPr/>
        </p:nvSpPr>
        <p:spPr bwMode="auto">
          <a:xfrm flipV="1">
            <a:off x="5433485" y="5340351"/>
            <a:ext cx="2116" cy="30162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3" name="Line 58"/>
          <p:cNvSpPr>
            <a:spLocks noChangeShapeType="1"/>
          </p:cNvSpPr>
          <p:nvPr/>
        </p:nvSpPr>
        <p:spPr bwMode="auto">
          <a:xfrm flipH="1">
            <a:off x="3983567" y="5233989"/>
            <a:ext cx="139700" cy="460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 name="Line 59"/>
          <p:cNvSpPr>
            <a:spLocks noChangeShapeType="1"/>
          </p:cNvSpPr>
          <p:nvPr/>
        </p:nvSpPr>
        <p:spPr bwMode="auto">
          <a:xfrm flipH="1">
            <a:off x="3983567" y="5310189"/>
            <a:ext cx="139700" cy="6032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 name="Line 60"/>
          <p:cNvSpPr>
            <a:spLocks noChangeShapeType="1"/>
          </p:cNvSpPr>
          <p:nvPr/>
        </p:nvSpPr>
        <p:spPr bwMode="auto">
          <a:xfrm flipH="1">
            <a:off x="5353051" y="5233989"/>
            <a:ext cx="139700" cy="460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 name="Line 61"/>
          <p:cNvSpPr>
            <a:spLocks noChangeShapeType="1"/>
          </p:cNvSpPr>
          <p:nvPr/>
        </p:nvSpPr>
        <p:spPr bwMode="auto">
          <a:xfrm flipH="1">
            <a:off x="5353051" y="5310189"/>
            <a:ext cx="139700" cy="6032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 name="Line 62"/>
          <p:cNvSpPr>
            <a:spLocks noChangeShapeType="1"/>
          </p:cNvSpPr>
          <p:nvPr/>
        </p:nvSpPr>
        <p:spPr bwMode="auto">
          <a:xfrm flipV="1">
            <a:off x="4064000" y="3254375"/>
            <a:ext cx="2117" cy="28733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8" name="Line 63"/>
          <p:cNvSpPr>
            <a:spLocks noChangeShapeType="1"/>
          </p:cNvSpPr>
          <p:nvPr/>
        </p:nvSpPr>
        <p:spPr bwMode="auto">
          <a:xfrm flipV="1">
            <a:off x="4064000" y="3632201"/>
            <a:ext cx="2117" cy="30321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9" name="Line 64"/>
          <p:cNvSpPr>
            <a:spLocks noChangeShapeType="1"/>
          </p:cNvSpPr>
          <p:nvPr/>
        </p:nvSpPr>
        <p:spPr bwMode="auto">
          <a:xfrm flipV="1">
            <a:off x="5433485" y="3254375"/>
            <a:ext cx="2116" cy="28733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 name="Line 65"/>
          <p:cNvSpPr>
            <a:spLocks noChangeShapeType="1"/>
          </p:cNvSpPr>
          <p:nvPr/>
        </p:nvSpPr>
        <p:spPr bwMode="auto">
          <a:xfrm flipV="1">
            <a:off x="5433485" y="3632201"/>
            <a:ext cx="2116" cy="30321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 name="Line 66"/>
          <p:cNvSpPr>
            <a:spLocks noChangeShapeType="1"/>
          </p:cNvSpPr>
          <p:nvPr/>
        </p:nvSpPr>
        <p:spPr bwMode="auto">
          <a:xfrm flipH="1">
            <a:off x="3983567" y="3527425"/>
            <a:ext cx="139700" cy="444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2" name="Line 67"/>
          <p:cNvSpPr>
            <a:spLocks noChangeShapeType="1"/>
          </p:cNvSpPr>
          <p:nvPr/>
        </p:nvSpPr>
        <p:spPr bwMode="auto">
          <a:xfrm flipH="1">
            <a:off x="3983567" y="3602039"/>
            <a:ext cx="139700" cy="460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3" name="Line 68"/>
          <p:cNvSpPr>
            <a:spLocks noChangeShapeType="1"/>
          </p:cNvSpPr>
          <p:nvPr/>
        </p:nvSpPr>
        <p:spPr bwMode="auto">
          <a:xfrm flipH="1">
            <a:off x="5353051" y="3527425"/>
            <a:ext cx="139700" cy="444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4" name="Line 69"/>
          <p:cNvSpPr>
            <a:spLocks noChangeShapeType="1"/>
          </p:cNvSpPr>
          <p:nvPr/>
        </p:nvSpPr>
        <p:spPr bwMode="auto">
          <a:xfrm flipH="1">
            <a:off x="5353051" y="3602039"/>
            <a:ext cx="139700" cy="460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 name="Rectangle 70"/>
          <p:cNvSpPr>
            <a:spLocks noChangeArrowheads="1"/>
          </p:cNvSpPr>
          <p:nvPr/>
        </p:nvSpPr>
        <p:spPr bwMode="auto">
          <a:xfrm>
            <a:off x="4064001" y="852489"/>
            <a:ext cx="1369484" cy="33178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26" name="Rectangle 71"/>
          <p:cNvSpPr>
            <a:spLocks noChangeArrowheads="1"/>
          </p:cNvSpPr>
          <p:nvPr/>
        </p:nvSpPr>
        <p:spPr bwMode="auto">
          <a:xfrm>
            <a:off x="4064001" y="1184276"/>
            <a:ext cx="1369484" cy="347663"/>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27" name="Rectangle 72"/>
          <p:cNvSpPr>
            <a:spLocks noChangeArrowheads="1"/>
          </p:cNvSpPr>
          <p:nvPr/>
        </p:nvSpPr>
        <p:spPr bwMode="auto">
          <a:xfrm>
            <a:off x="4064001" y="2908301"/>
            <a:ext cx="1369484" cy="34607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28" name="Rectangle 73"/>
          <p:cNvSpPr>
            <a:spLocks noChangeArrowheads="1"/>
          </p:cNvSpPr>
          <p:nvPr/>
        </p:nvSpPr>
        <p:spPr bwMode="auto">
          <a:xfrm>
            <a:off x="4064001" y="4283075"/>
            <a:ext cx="1369484" cy="331788"/>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29" name="Rectangle 74"/>
          <p:cNvSpPr>
            <a:spLocks noChangeArrowheads="1"/>
          </p:cNvSpPr>
          <p:nvPr/>
        </p:nvSpPr>
        <p:spPr bwMode="auto">
          <a:xfrm>
            <a:off x="4064001" y="2560638"/>
            <a:ext cx="1369484" cy="347662"/>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30" name="Rectangle 75"/>
          <p:cNvSpPr>
            <a:spLocks noChangeArrowheads="1"/>
          </p:cNvSpPr>
          <p:nvPr/>
        </p:nvSpPr>
        <p:spPr bwMode="auto">
          <a:xfrm>
            <a:off x="4064001" y="4614863"/>
            <a:ext cx="1369484" cy="347662"/>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grpSp>
        <p:nvGrpSpPr>
          <p:cNvPr id="231" name="Group 116"/>
          <p:cNvGrpSpPr>
            <a:grpSpLocks/>
          </p:cNvGrpSpPr>
          <p:nvPr/>
        </p:nvGrpSpPr>
        <p:grpSpPr bwMode="auto">
          <a:xfrm>
            <a:off x="266700" y="1055689"/>
            <a:ext cx="3037417" cy="3030537"/>
            <a:chOff x="686" y="1463"/>
            <a:chExt cx="1435" cy="1909"/>
          </a:xfrm>
        </p:grpSpPr>
        <p:sp>
          <p:nvSpPr>
            <p:cNvPr id="232" name="Rectangle 117"/>
            <p:cNvSpPr>
              <a:spLocks noChangeArrowheads="1"/>
            </p:cNvSpPr>
            <p:nvPr/>
          </p:nvSpPr>
          <p:spPr bwMode="auto">
            <a:xfrm>
              <a:off x="1427" y="1839"/>
              <a:ext cx="656" cy="222"/>
            </a:xfrm>
            <a:prstGeom prst="rect">
              <a:avLst/>
            </a:prstGeom>
            <a:solidFill>
              <a:srgbClr val="1AFFFF"/>
            </a:solidFill>
            <a:ln w="0">
              <a:solidFill>
                <a:srgbClr val="1A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33" name="Rectangle 118"/>
            <p:cNvSpPr>
              <a:spLocks noChangeArrowheads="1"/>
            </p:cNvSpPr>
            <p:nvPr/>
          </p:nvSpPr>
          <p:spPr bwMode="auto">
            <a:xfrm>
              <a:off x="1427" y="1627"/>
              <a:ext cx="656" cy="212"/>
            </a:xfrm>
            <a:prstGeom prst="rect">
              <a:avLst/>
            </a:prstGeom>
            <a:solidFill>
              <a:srgbClr val="1AFFFF"/>
            </a:solidFill>
            <a:ln w="0">
              <a:solidFill>
                <a:srgbClr val="1A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34" name="Rectangle 119"/>
            <p:cNvSpPr>
              <a:spLocks noChangeArrowheads="1"/>
            </p:cNvSpPr>
            <p:nvPr/>
          </p:nvSpPr>
          <p:spPr bwMode="auto">
            <a:xfrm>
              <a:off x="1427" y="2938"/>
              <a:ext cx="656" cy="212"/>
            </a:xfrm>
            <a:prstGeom prst="rect">
              <a:avLst/>
            </a:prstGeom>
            <a:solidFill>
              <a:srgbClr val="B2B2B2"/>
            </a:solidFill>
            <a:ln w="0">
              <a:solidFill>
                <a:srgbClr val="B2B2B2"/>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35" name="Rectangle 120"/>
            <p:cNvSpPr>
              <a:spLocks noChangeArrowheads="1"/>
            </p:cNvSpPr>
            <p:nvPr/>
          </p:nvSpPr>
          <p:spPr bwMode="auto">
            <a:xfrm>
              <a:off x="1427" y="2938"/>
              <a:ext cx="656" cy="212"/>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36" name="Rectangle 121"/>
            <p:cNvSpPr>
              <a:spLocks noChangeArrowheads="1"/>
            </p:cNvSpPr>
            <p:nvPr/>
          </p:nvSpPr>
          <p:spPr bwMode="auto">
            <a:xfrm>
              <a:off x="1051" y="1627"/>
              <a:ext cx="376" cy="106"/>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37" name="Rectangle 122"/>
            <p:cNvSpPr>
              <a:spLocks noChangeArrowheads="1"/>
            </p:cNvSpPr>
            <p:nvPr/>
          </p:nvSpPr>
          <p:spPr bwMode="auto">
            <a:xfrm>
              <a:off x="1051" y="1839"/>
              <a:ext cx="376" cy="11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38" name="Rectangle 123"/>
            <p:cNvSpPr>
              <a:spLocks noChangeArrowheads="1"/>
            </p:cNvSpPr>
            <p:nvPr/>
          </p:nvSpPr>
          <p:spPr bwMode="auto">
            <a:xfrm>
              <a:off x="1051" y="2938"/>
              <a:ext cx="376" cy="106"/>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39" name="Rectangle 124"/>
            <p:cNvSpPr>
              <a:spLocks noChangeArrowheads="1"/>
            </p:cNvSpPr>
            <p:nvPr/>
          </p:nvSpPr>
          <p:spPr bwMode="auto">
            <a:xfrm>
              <a:off x="1201" y="1607"/>
              <a:ext cx="9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tag</a:t>
              </a:r>
              <a:endParaRPr lang="en-CA" altLang="en-US" sz="2400"/>
            </a:p>
          </p:txBody>
        </p:sp>
        <p:sp>
          <p:nvSpPr>
            <p:cNvPr id="240" name="Rectangle 125"/>
            <p:cNvSpPr>
              <a:spLocks noChangeArrowheads="1"/>
            </p:cNvSpPr>
            <p:nvPr/>
          </p:nvSpPr>
          <p:spPr bwMode="auto">
            <a:xfrm>
              <a:off x="1201" y="1829"/>
              <a:ext cx="9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tag</a:t>
              </a:r>
              <a:endParaRPr lang="en-CA" altLang="en-US" sz="2400"/>
            </a:p>
          </p:txBody>
        </p:sp>
        <p:sp>
          <p:nvSpPr>
            <p:cNvPr id="241" name="Rectangle 126"/>
            <p:cNvSpPr>
              <a:spLocks noChangeArrowheads="1"/>
            </p:cNvSpPr>
            <p:nvPr/>
          </p:nvSpPr>
          <p:spPr bwMode="auto">
            <a:xfrm>
              <a:off x="1201" y="2918"/>
              <a:ext cx="9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tag</a:t>
              </a:r>
              <a:endParaRPr lang="en-CA" altLang="en-US" sz="2400"/>
            </a:p>
          </p:txBody>
        </p:sp>
        <p:sp>
          <p:nvSpPr>
            <p:cNvPr id="242" name="Rectangle 127"/>
            <p:cNvSpPr>
              <a:spLocks noChangeArrowheads="1"/>
            </p:cNvSpPr>
            <p:nvPr/>
          </p:nvSpPr>
          <p:spPr bwMode="auto">
            <a:xfrm>
              <a:off x="1676" y="1463"/>
              <a:ext cx="19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Cache</a:t>
              </a:r>
              <a:endParaRPr lang="en-CA" altLang="en-US" sz="2400"/>
            </a:p>
          </p:txBody>
        </p:sp>
        <p:sp>
          <p:nvSpPr>
            <p:cNvPr id="243" name="Rectangle 128"/>
            <p:cNvSpPr>
              <a:spLocks noChangeArrowheads="1"/>
            </p:cNvSpPr>
            <p:nvPr/>
          </p:nvSpPr>
          <p:spPr bwMode="auto">
            <a:xfrm>
              <a:off x="1485" y="1675"/>
              <a:ext cx="550" cy="116"/>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44" name="Rectangle 129"/>
            <p:cNvSpPr>
              <a:spLocks noChangeArrowheads="1"/>
            </p:cNvSpPr>
            <p:nvPr/>
          </p:nvSpPr>
          <p:spPr bwMode="auto">
            <a:xfrm>
              <a:off x="1485" y="1675"/>
              <a:ext cx="550" cy="116"/>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45" name="Rectangle 130"/>
            <p:cNvSpPr>
              <a:spLocks noChangeArrowheads="1"/>
            </p:cNvSpPr>
            <p:nvPr/>
          </p:nvSpPr>
          <p:spPr bwMode="auto">
            <a:xfrm>
              <a:off x="1485" y="1897"/>
              <a:ext cx="550" cy="106"/>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46" name="Rectangle 131"/>
            <p:cNvSpPr>
              <a:spLocks noChangeArrowheads="1"/>
            </p:cNvSpPr>
            <p:nvPr/>
          </p:nvSpPr>
          <p:spPr bwMode="auto">
            <a:xfrm>
              <a:off x="1485" y="1897"/>
              <a:ext cx="550" cy="106"/>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47" name="Rectangle 132"/>
            <p:cNvSpPr>
              <a:spLocks noChangeArrowheads="1"/>
            </p:cNvSpPr>
            <p:nvPr/>
          </p:nvSpPr>
          <p:spPr bwMode="auto">
            <a:xfrm>
              <a:off x="1485" y="2986"/>
              <a:ext cx="550" cy="116"/>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48" name="Rectangle 133"/>
            <p:cNvSpPr>
              <a:spLocks noChangeArrowheads="1"/>
            </p:cNvSpPr>
            <p:nvPr/>
          </p:nvSpPr>
          <p:spPr bwMode="auto">
            <a:xfrm>
              <a:off x="1485" y="2986"/>
              <a:ext cx="550" cy="116"/>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49" name="Rectangle 134"/>
            <p:cNvSpPr>
              <a:spLocks noChangeArrowheads="1"/>
            </p:cNvSpPr>
            <p:nvPr/>
          </p:nvSpPr>
          <p:spPr bwMode="auto">
            <a:xfrm>
              <a:off x="1677" y="1675"/>
              <a:ext cx="21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0</a:t>
              </a:r>
              <a:endParaRPr lang="en-CA" altLang="en-US" sz="2400"/>
            </a:p>
          </p:txBody>
        </p:sp>
        <p:sp>
          <p:nvSpPr>
            <p:cNvPr id="250" name="Rectangle 135"/>
            <p:cNvSpPr>
              <a:spLocks noChangeArrowheads="1"/>
            </p:cNvSpPr>
            <p:nvPr/>
          </p:nvSpPr>
          <p:spPr bwMode="auto">
            <a:xfrm>
              <a:off x="1677" y="1896"/>
              <a:ext cx="21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1</a:t>
              </a:r>
              <a:endParaRPr lang="en-CA" altLang="en-US" sz="2400"/>
            </a:p>
          </p:txBody>
        </p:sp>
        <p:sp>
          <p:nvSpPr>
            <p:cNvPr id="251" name="Rectangle 136"/>
            <p:cNvSpPr>
              <a:spLocks noChangeArrowheads="1"/>
            </p:cNvSpPr>
            <p:nvPr/>
          </p:nvSpPr>
          <p:spPr bwMode="auto">
            <a:xfrm>
              <a:off x="1653" y="2986"/>
              <a:ext cx="29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126</a:t>
              </a:r>
              <a:endParaRPr lang="en-CA" altLang="en-US" sz="2400"/>
            </a:p>
          </p:txBody>
        </p:sp>
        <p:sp>
          <p:nvSpPr>
            <p:cNvPr id="252" name="Line 137"/>
            <p:cNvSpPr>
              <a:spLocks noChangeShapeType="1"/>
            </p:cNvSpPr>
            <p:nvPr/>
          </p:nvSpPr>
          <p:spPr bwMode="auto">
            <a:xfrm flipV="1">
              <a:off x="1427" y="2494"/>
              <a:ext cx="1" cy="19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3" name="Line 138"/>
            <p:cNvSpPr>
              <a:spLocks noChangeShapeType="1"/>
            </p:cNvSpPr>
            <p:nvPr/>
          </p:nvSpPr>
          <p:spPr bwMode="auto">
            <a:xfrm flipV="1">
              <a:off x="1427" y="2745"/>
              <a:ext cx="1" cy="19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4" name="Line 139"/>
            <p:cNvSpPr>
              <a:spLocks noChangeShapeType="1"/>
            </p:cNvSpPr>
            <p:nvPr/>
          </p:nvSpPr>
          <p:spPr bwMode="auto">
            <a:xfrm flipV="1">
              <a:off x="2083" y="2494"/>
              <a:ext cx="1" cy="19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5" name="Line 140"/>
            <p:cNvSpPr>
              <a:spLocks noChangeShapeType="1"/>
            </p:cNvSpPr>
            <p:nvPr/>
          </p:nvSpPr>
          <p:spPr bwMode="auto">
            <a:xfrm flipV="1">
              <a:off x="2083" y="2745"/>
              <a:ext cx="1" cy="19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 name="Line 141"/>
            <p:cNvSpPr>
              <a:spLocks noChangeShapeType="1"/>
            </p:cNvSpPr>
            <p:nvPr/>
          </p:nvSpPr>
          <p:spPr bwMode="auto">
            <a:xfrm flipH="1">
              <a:off x="1398" y="2678"/>
              <a:ext cx="68" cy="2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 name="Line 142"/>
            <p:cNvSpPr>
              <a:spLocks noChangeShapeType="1"/>
            </p:cNvSpPr>
            <p:nvPr/>
          </p:nvSpPr>
          <p:spPr bwMode="auto">
            <a:xfrm flipH="1">
              <a:off x="1398" y="2726"/>
              <a:ext cx="68" cy="2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8" name="Line 143"/>
            <p:cNvSpPr>
              <a:spLocks noChangeShapeType="1"/>
            </p:cNvSpPr>
            <p:nvPr/>
          </p:nvSpPr>
          <p:spPr bwMode="auto">
            <a:xfrm flipH="1">
              <a:off x="2054" y="2678"/>
              <a:ext cx="67" cy="2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9" name="Line 144"/>
            <p:cNvSpPr>
              <a:spLocks noChangeShapeType="1"/>
            </p:cNvSpPr>
            <p:nvPr/>
          </p:nvSpPr>
          <p:spPr bwMode="auto">
            <a:xfrm flipH="1">
              <a:off x="2054" y="2726"/>
              <a:ext cx="67" cy="2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0" name="Rectangle 145"/>
            <p:cNvSpPr>
              <a:spLocks noChangeArrowheads="1"/>
            </p:cNvSpPr>
            <p:nvPr/>
          </p:nvSpPr>
          <p:spPr bwMode="auto">
            <a:xfrm>
              <a:off x="1427" y="2282"/>
              <a:ext cx="656" cy="212"/>
            </a:xfrm>
            <a:prstGeom prst="rect">
              <a:avLst/>
            </a:prstGeom>
            <a:solidFill>
              <a:srgbClr val="B2FFFF"/>
            </a:solidFill>
            <a:ln w="0">
              <a:solidFill>
                <a:srgbClr val="B2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61" name="Rectangle 146"/>
            <p:cNvSpPr>
              <a:spLocks noChangeArrowheads="1"/>
            </p:cNvSpPr>
            <p:nvPr/>
          </p:nvSpPr>
          <p:spPr bwMode="auto">
            <a:xfrm>
              <a:off x="1427" y="2061"/>
              <a:ext cx="656" cy="221"/>
            </a:xfrm>
            <a:prstGeom prst="rect">
              <a:avLst/>
            </a:prstGeom>
            <a:solidFill>
              <a:srgbClr val="B2FFFF"/>
            </a:solidFill>
            <a:ln w="0">
              <a:solidFill>
                <a:srgbClr val="B2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62" name="Rectangle 147"/>
            <p:cNvSpPr>
              <a:spLocks noChangeArrowheads="1"/>
            </p:cNvSpPr>
            <p:nvPr/>
          </p:nvSpPr>
          <p:spPr bwMode="auto">
            <a:xfrm>
              <a:off x="1051" y="2061"/>
              <a:ext cx="376" cy="106"/>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63" name="Rectangle 148"/>
            <p:cNvSpPr>
              <a:spLocks noChangeArrowheads="1"/>
            </p:cNvSpPr>
            <p:nvPr/>
          </p:nvSpPr>
          <p:spPr bwMode="auto">
            <a:xfrm>
              <a:off x="1051" y="2282"/>
              <a:ext cx="376" cy="106"/>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64" name="Rectangle 149"/>
            <p:cNvSpPr>
              <a:spLocks noChangeArrowheads="1"/>
            </p:cNvSpPr>
            <p:nvPr/>
          </p:nvSpPr>
          <p:spPr bwMode="auto">
            <a:xfrm>
              <a:off x="1201" y="2051"/>
              <a:ext cx="9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tag</a:t>
              </a:r>
              <a:endParaRPr lang="en-CA" altLang="en-US" sz="2400"/>
            </a:p>
          </p:txBody>
        </p:sp>
        <p:sp>
          <p:nvSpPr>
            <p:cNvPr id="265" name="Rectangle 150"/>
            <p:cNvSpPr>
              <a:spLocks noChangeArrowheads="1"/>
            </p:cNvSpPr>
            <p:nvPr/>
          </p:nvSpPr>
          <p:spPr bwMode="auto">
            <a:xfrm>
              <a:off x="1201" y="2263"/>
              <a:ext cx="9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tag</a:t>
              </a:r>
              <a:endParaRPr lang="en-CA" altLang="en-US" sz="2400"/>
            </a:p>
          </p:txBody>
        </p:sp>
        <p:sp>
          <p:nvSpPr>
            <p:cNvPr id="266" name="Rectangle 151"/>
            <p:cNvSpPr>
              <a:spLocks noChangeArrowheads="1"/>
            </p:cNvSpPr>
            <p:nvPr/>
          </p:nvSpPr>
          <p:spPr bwMode="auto">
            <a:xfrm>
              <a:off x="1485" y="2118"/>
              <a:ext cx="550" cy="106"/>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67" name="Rectangle 152"/>
            <p:cNvSpPr>
              <a:spLocks noChangeArrowheads="1"/>
            </p:cNvSpPr>
            <p:nvPr/>
          </p:nvSpPr>
          <p:spPr bwMode="auto">
            <a:xfrm>
              <a:off x="1485" y="2118"/>
              <a:ext cx="550" cy="106"/>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68" name="Rectangle 153"/>
            <p:cNvSpPr>
              <a:spLocks noChangeArrowheads="1"/>
            </p:cNvSpPr>
            <p:nvPr/>
          </p:nvSpPr>
          <p:spPr bwMode="auto">
            <a:xfrm>
              <a:off x="1485" y="2330"/>
              <a:ext cx="550" cy="116"/>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69" name="Rectangle 154"/>
            <p:cNvSpPr>
              <a:spLocks noChangeArrowheads="1"/>
            </p:cNvSpPr>
            <p:nvPr/>
          </p:nvSpPr>
          <p:spPr bwMode="auto">
            <a:xfrm>
              <a:off x="1485" y="2330"/>
              <a:ext cx="550" cy="116"/>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70" name="Rectangle 155"/>
            <p:cNvSpPr>
              <a:spLocks noChangeArrowheads="1"/>
            </p:cNvSpPr>
            <p:nvPr/>
          </p:nvSpPr>
          <p:spPr bwMode="auto">
            <a:xfrm>
              <a:off x="1677" y="2108"/>
              <a:ext cx="21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2</a:t>
              </a:r>
              <a:endParaRPr lang="en-CA" altLang="en-US" sz="2400"/>
            </a:p>
          </p:txBody>
        </p:sp>
        <p:sp>
          <p:nvSpPr>
            <p:cNvPr id="271" name="Rectangle 156"/>
            <p:cNvSpPr>
              <a:spLocks noChangeArrowheads="1"/>
            </p:cNvSpPr>
            <p:nvPr/>
          </p:nvSpPr>
          <p:spPr bwMode="auto">
            <a:xfrm>
              <a:off x="1677" y="2330"/>
              <a:ext cx="21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3</a:t>
              </a:r>
              <a:endParaRPr lang="en-CA" altLang="en-US" sz="2400"/>
            </a:p>
          </p:txBody>
        </p:sp>
        <p:sp>
          <p:nvSpPr>
            <p:cNvPr id="272" name="Rectangle 157"/>
            <p:cNvSpPr>
              <a:spLocks noChangeArrowheads="1"/>
            </p:cNvSpPr>
            <p:nvPr/>
          </p:nvSpPr>
          <p:spPr bwMode="auto">
            <a:xfrm>
              <a:off x="1427" y="1839"/>
              <a:ext cx="656" cy="222"/>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73" name="Rectangle 158"/>
            <p:cNvSpPr>
              <a:spLocks noChangeArrowheads="1"/>
            </p:cNvSpPr>
            <p:nvPr/>
          </p:nvSpPr>
          <p:spPr bwMode="auto">
            <a:xfrm>
              <a:off x="1427" y="1627"/>
              <a:ext cx="656" cy="212"/>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74" name="Rectangle 159"/>
            <p:cNvSpPr>
              <a:spLocks noChangeArrowheads="1"/>
            </p:cNvSpPr>
            <p:nvPr/>
          </p:nvSpPr>
          <p:spPr bwMode="auto">
            <a:xfrm>
              <a:off x="1427" y="2282"/>
              <a:ext cx="656" cy="212"/>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75" name="Rectangle 160"/>
            <p:cNvSpPr>
              <a:spLocks noChangeArrowheads="1"/>
            </p:cNvSpPr>
            <p:nvPr/>
          </p:nvSpPr>
          <p:spPr bwMode="auto">
            <a:xfrm>
              <a:off x="1427" y="2061"/>
              <a:ext cx="656" cy="221"/>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76" name="Rectangle 161"/>
            <p:cNvSpPr>
              <a:spLocks noChangeArrowheads="1"/>
            </p:cNvSpPr>
            <p:nvPr/>
          </p:nvSpPr>
          <p:spPr bwMode="auto">
            <a:xfrm>
              <a:off x="1427" y="2938"/>
              <a:ext cx="656" cy="212"/>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77" name="Rectangle 162"/>
            <p:cNvSpPr>
              <a:spLocks noChangeArrowheads="1"/>
            </p:cNvSpPr>
            <p:nvPr/>
          </p:nvSpPr>
          <p:spPr bwMode="auto">
            <a:xfrm>
              <a:off x="1427" y="3150"/>
              <a:ext cx="656" cy="222"/>
            </a:xfrm>
            <a:prstGeom prst="rect">
              <a:avLst/>
            </a:prstGeom>
            <a:solidFill>
              <a:srgbClr val="B2B2B2"/>
            </a:solidFill>
            <a:ln w="0">
              <a:solidFill>
                <a:srgbClr val="B2B2B2"/>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78" name="Rectangle 163"/>
            <p:cNvSpPr>
              <a:spLocks noChangeArrowheads="1"/>
            </p:cNvSpPr>
            <p:nvPr/>
          </p:nvSpPr>
          <p:spPr bwMode="auto">
            <a:xfrm>
              <a:off x="1427" y="3150"/>
              <a:ext cx="656" cy="222"/>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79" name="Rectangle 164"/>
            <p:cNvSpPr>
              <a:spLocks noChangeArrowheads="1"/>
            </p:cNvSpPr>
            <p:nvPr/>
          </p:nvSpPr>
          <p:spPr bwMode="auto">
            <a:xfrm>
              <a:off x="1051" y="3150"/>
              <a:ext cx="376" cy="116"/>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80" name="Rectangle 165"/>
            <p:cNvSpPr>
              <a:spLocks noChangeArrowheads="1"/>
            </p:cNvSpPr>
            <p:nvPr/>
          </p:nvSpPr>
          <p:spPr bwMode="auto">
            <a:xfrm>
              <a:off x="1201" y="3140"/>
              <a:ext cx="9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tag</a:t>
              </a:r>
              <a:endParaRPr lang="en-CA" altLang="en-US" sz="2400"/>
            </a:p>
          </p:txBody>
        </p:sp>
        <p:sp>
          <p:nvSpPr>
            <p:cNvPr id="281" name="Rectangle 166"/>
            <p:cNvSpPr>
              <a:spLocks noChangeArrowheads="1"/>
            </p:cNvSpPr>
            <p:nvPr/>
          </p:nvSpPr>
          <p:spPr bwMode="auto">
            <a:xfrm>
              <a:off x="1485" y="3208"/>
              <a:ext cx="550" cy="106"/>
            </a:xfrm>
            <a:prstGeom prst="rect">
              <a:avLst/>
            </a:prstGeom>
            <a:solidFill>
              <a:srgbClr val="FFFFFF"/>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82" name="Rectangle 167"/>
            <p:cNvSpPr>
              <a:spLocks noChangeArrowheads="1"/>
            </p:cNvSpPr>
            <p:nvPr/>
          </p:nvSpPr>
          <p:spPr bwMode="auto">
            <a:xfrm>
              <a:off x="1485" y="3208"/>
              <a:ext cx="550" cy="106"/>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83" name="Rectangle 168"/>
            <p:cNvSpPr>
              <a:spLocks noChangeArrowheads="1"/>
            </p:cNvSpPr>
            <p:nvPr/>
          </p:nvSpPr>
          <p:spPr bwMode="auto">
            <a:xfrm>
              <a:off x="1653" y="3208"/>
              <a:ext cx="29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Block 127</a:t>
              </a:r>
              <a:endParaRPr lang="en-CA" altLang="en-US" sz="2400"/>
            </a:p>
          </p:txBody>
        </p:sp>
        <p:sp>
          <p:nvSpPr>
            <p:cNvPr id="284" name="Rectangle 169"/>
            <p:cNvSpPr>
              <a:spLocks noChangeArrowheads="1"/>
            </p:cNvSpPr>
            <p:nvPr/>
          </p:nvSpPr>
          <p:spPr bwMode="auto">
            <a:xfrm>
              <a:off x="1427" y="3150"/>
              <a:ext cx="656" cy="222"/>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85" name="Rectangle 170"/>
            <p:cNvSpPr>
              <a:spLocks noChangeArrowheads="1"/>
            </p:cNvSpPr>
            <p:nvPr/>
          </p:nvSpPr>
          <p:spPr bwMode="auto">
            <a:xfrm>
              <a:off x="727" y="1732"/>
              <a:ext cx="15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Set 0</a:t>
              </a:r>
              <a:endParaRPr lang="en-CA" altLang="en-US" sz="2400"/>
            </a:p>
          </p:txBody>
        </p:sp>
        <p:sp>
          <p:nvSpPr>
            <p:cNvPr id="286" name="Rectangle 171"/>
            <p:cNvSpPr>
              <a:spLocks noChangeArrowheads="1"/>
            </p:cNvSpPr>
            <p:nvPr/>
          </p:nvSpPr>
          <p:spPr bwMode="auto">
            <a:xfrm>
              <a:off x="718" y="2166"/>
              <a:ext cx="15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Set 1</a:t>
              </a:r>
              <a:endParaRPr lang="en-CA" altLang="en-US" sz="2400"/>
            </a:p>
          </p:txBody>
        </p:sp>
        <p:sp>
          <p:nvSpPr>
            <p:cNvPr id="287" name="Rectangle 172"/>
            <p:cNvSpPr>
              <a:spLocks noChangeArrowheads="1"/>
            </p:cNvSpPr>
            <p:nvPr/>
          </p:nvSpPr>
          <p:spPr bwMode="auto">
            <a:xfrm>
              <a:off x="686" y="3044"/>
              <a:ext cx="19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Set 63</a:t>
              </a:r>
              <a:endParaRPr lang="en-CA" altLang="en-US" sz="2400"/>
            </a:p>
          </p:txBody>
        </p:sp>
        <p:sp>
          <p:nvSpPr>
            <p:cNvPr id="288" name="Freeform 173"/>
            <p:cNvSpPr>
              <a:spLocks/>
            </p:cNvSpPr>
            <p:nvPr/>
          </p:nvSpPr>
          <p:spPr bwMode="auto">
            <a:xfrm>
              <a:off x="926" y="1617"/>
              <a:ext cx="58" cy="174"/>
            </a:xfrm>
            <a:custGeom>
              <a:avLst/>
              <a:gdLst>
                <a:gd name="T0" fmla="*/ 506746 w 6"/>
                <a:gd name="T1" fmla="*/ 0 h 18"/>
                <a:gd name="T2" fmla="*/ 419098 w 6"/>
                <a:gd name="T3" fmla="*/ 87648 h 18"/>
                <a:gd name="T4" fmla="*/ 340508 w 6"/>
                <a:gd name="T5" fmla="*/ 166238 h 18"/>
                <a:gd name="T6" fmla="*/ 340508 w 6"/>
                <a:gd name="T7" fmla="*/ 166238 h 18"/>
                <a:gd name="T8" fmla="*/ 340508 w 6"/>
                <a:gd name="T9" fmla="*/ 252957 h 18"/>
                <a:gd name="T10" fmla="*/ 340508 w 6"/>
                <a:gd name="T11" fmla="*/ 252957 h 18"/>
                <a:gd name="T12" fmla="*/ 340508 w 6"/>
                <a:gd name="T13" fmla="*/ 506746 h 18"/>
                <a:gd name="T14" fmla="*/ 340508 w 6"/>
                <a:gd name="T15" fmla="*/ 759703 h 18"/>
                <a:gd name="T16" fmla="*/ 340508 w 6"/>
                <a:gd name="T17" fmla="*/ 1012564 h 18"/>
                <a:gd name="T18" fmla="*/ 340508 w 6"/>
                <a:gd name="T19" fmla="*/ 1178801 h 18"/>
                <a:gd name="T20" fmla="*/ 340508 w 6"/>
                <a:gd name="T21" fmla="*/ 1266449 h 18"/>
                <a:gd name="T22" fmla="*/ 340508 w 6"/>
                <a:gd name="T23" fmla="*/ 1353169 h 18"/>
                <a:gd name="T24" fmla="*/ 340508 w 6"/>
                <a:gd name="T25" fmla="*/ 1353169 h 18"/>
                <a:gd name="T26" fmla="*/ 166238 w 6"/>
                <a:gd name="T27" fmla="*/ 1431759 h 18"/>
                <a:gd name="T28" fmla="*/ 0 w 6"/>
                <a:gd name="T29" fmla="*/ 1519310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
                <a:gd name="T46" fmla="*/ 0 h 18"/>
                <a:gd name="T47" fmla="*/ 6 w 6"/>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 h="18">
                  <a:moveTo>
                    <a:pt x="6" y="0"/>
                  </a:moveTo>
                  <a:lnTo>
                    <a:pt x="5" y="1"/>
                  </a:lnTo>
                  <a:lnTo>
                    <a:pt x="4" y="2"/>
                  </a:lnTo>
                  <a:lnTo>
                    <a:pt x="4" y="3"/>
                  </a:lnTo>
                  <a:lnTo>
                    <a:pt x="4" y="6"/>
                  </a:lnTo>
                  <a:lnTo>
                    <a:pt x="4" y="9"/>
                  </a:lnTo>
                  <a:lnTo>
                    <a:pt x="4" y="12"/>
                  </a:lnTo>
                  <a:lnTo>
                    <a:pt x="4" y="14"/>
                  </a:lnTo>
                  <a:lnTo>
                    <a:pt x="4" y="15"/>
                  </a:lnTo>
                  <a:lnTo>
                    <a:pt x="4" y="16"/>
                  </a:lnTo>
                  <a:lnTo>
                    <a:pt x="2" y="17"/>
                  </a:lnTo>
                  <a:lnTo>
                    <a:pt x="0" y="18"/>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 name="Freeform 174"/>
            <p:cNvSpPr>
              <a:spLocks/>
            </p:cNvSpPr>
            <p:nvPr/>
          </p:nvSpPr>
          <p:spPr bwMode="auto">
            <a:xfrm>
              <a:off x="926" y="1791"/>
              <a:ext cx="58" cy="163"/>
            </a:xfrm>
            <a:custGeom>
              <a:avLst/>
              <a:gdLst>
                <a:gd name="T0" fmla="*/ 506746 w 6"/>
                <a:gd name="T1" fmla="*/ 1377724 h 17"/>
                <a:gd name="T2" fmla="*/ 419098 w 6"/>
                <a:gd name="T3" fmla="*/ 1293146 h 17"/>
                <a:gd name="T4" fmla="*/ 340508 w 6"/>
                <a:gd name="T5" fmla="*/ 1293146 h 17"/>
                <a:gd name="T6" fmla="*/ 340508 w 6"/>
                <a:gd name="T7" fmla="*/ 1217303 h 17"/>
                <a:gd name="T8" fmla="*/ 340508 w 6"/>
                <a:gd name="T9" fmla="*/ 1217303 h 17"/>
                <a:gd name="T10" fmla="*/ 340508 w 6"/>
                <a:gd name="T11" fmla="*/ 1132725 h 17"/>
                <a:gd name="T12" fmla="*/ 340508 w 6"/>
                <a:gd name="T13" fmla="*/ 972295 h 17"/>
                <a:gd name="T14" fmla="*/ 340508 w 6"/>
                <a:gd name="T15" fmla="*/ 727201 h 17"/>
                <a:gd name="T16" fmla="*/ 340508 w 6"/>
                <a:gd name="T17" fmla="*/ 405525 h 17"/>
                <a:gd name="T18" fmla="*/ 340508 w 6"/>
                <a:gd name="T19" fmla="*/ 245094 h 17"/>
                <a:gd name="T20" fmla="*/ 340508 w 6"/>
                <a:gd name="T21" fmla="*/ 160421 h 17"/>
                <a:gd name="T22" fmla="*/ 340508 w 6"/>
                <a:gd name="T23" fmla="*/ 160421 h 17"/>
                <a:gd name="T24" fmla="*/ 340508 w 6"/>
                <a:gd name="T25" fmla="*/ 84578 h 17"/>
                <a:gd name="T26" fmla="*/ 166238 w 6"/>
                <a:gd name="T27" fmla="*/ 84578 h 17"/>
                <a:gd name="T28" fmla="*/ 0 w 6"/>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
                <a:gd name="T46" fmla="*/ 0 h 17"/>
                <a:gd name="T47" fmla="*/ 6 w 6"/>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 h="17">
                  <a:moveTo>
                    <a:pt x="6" y="17"/>
                  </a:moveTo>
                  <a:lnTo>
                    <a:pt x="5" y="16"/>
                  </a:lnTo>
                  <a:lnTo>
                    <a:pt x="4" y="16"/>
                  </a:lnTo>
                  <a:lnTo>
                    <a:pt x="4" y="15"/>
                  </a:lnTo>
                  <a:lnTo>
                    <a:pt x="4" y="14"/>
                  </a:lnTo>
                  <a:lnTo>
                    <a:pt x="4" y="12"/>
                  </a:lnTo>
                  <a:lnTo>
                    <a:pt x="4" y="9"/>
                  </a:lnTo>
                  <a:lnTo>
                    <a:pt x="4" y="5"/>
                  </a:lnTo>
                  <a:lnTo>
                    <a:pt x="4" y="3"/>
                  </a:lnTo>
                  <a:lnTo>
                    <a:pt x="4" y="2"/>
                  </a:lnTo>
                  <a:lnTo>
                    <a:pt x="4" y="1"/>
                  </a:lnTo>
                  <a:lnTo>
                    <a:pt x="2" y="1"/>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0" name="Freeform 175"/>
            <p:cNvSpPr>
              <a:spLocks/>
            </p:cNvSpPr>
            <p:nvPr/>
          </p:nvSpPr>
          <p:spPr bwMode="auto">
            <a:xfrm>
              <a:off x="926" y="2051"/>
              <a:ext cx="58" cy="173"/>
            </a:xfrm>
            <a:custGeom>
              <a:avLst/>
              <a:gdLst>
                <a:gd name="T0" fmla="*/ 506746 w 6"/>
                <a:gd name="T1" fmla="*/ 0 h 18"/>
                <a:gd name="T2" fmla="*/ 419098 w 6"/>
                <a:gd name="T3" fmla="*/ 85260 h 18"/>
                <a:gd name="T4" fmla="*/ 340508 w 6"/>
                <a:gd name="T5" fmla="*/ 162485 h 18"/>
                <a:gd name="T6" fmla="*/ 340508 w 6"/>
                <a:gd name="T7" fmla="*/ 162485 h 18"/>
                <a:gd name="T8" fmla="*/ 340508 w 6"/>
                <a:gd name="T9" fmla="*/ 247746 h 18"/>
                <a:gd name="T10" fmla="*/ 340508 w 6"/>
                <a:gd name="T11" fmla="*/ 324048 h 18"/>
                <a:gd name="T12" fmla="*/ 340508 w 6"/>
                <a:gd name="T13" fmla="*/ 494472 h 18"/>
                <a:gd name="T14" fmla="*/ 340508 w 6"/>
                <a:gd name="T15" fmla="*/ 742218 h 18"/>
                <a:gd name="T16" fmla="*/ 340508 w 6"/>
                <a:gd name="T17" fmla="*/ 981006 h 18"/>
                <a:gd name="T18" fmla="*/ 340508 w 6"/>
                <a:gd name="T19" fmla="*/ 1228752 h 18"/>
                <a:gd name="T20" fmla="*/ 340508 w 6"/>
                <a:gd name="T21" fmla="*/ 1228752 h 18"/>
                <a:gd name="T22" fmla="*/ 340508 w 6"/>
                <a:gd name="T23" fmla="*/ 1313916 h 18"/>
                <a:gd name="T24" fmla="*/ 340508 w 6"/>
                <a:gd name="T25" fmla="*/ 1313916 h 18"/>
                <a:gd name="T26" fmla="*/ 166238 w 6"/>
                <a:gd name="T27" fmla="*/ 1391237 h 18"/>
                <a:gd name="T28" fmla="*/ 0 w 6"/>
                <a:gd name="T29" fmla="*/ 1476401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
                <a:gd name="T46" fmla="*/ 0 h 18"/>
                <a:gd name="T47" fmla="*/ 6 w 6"/>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 h="18">
                  <a:moveTo>
                    <a:pt x="6" y="0"/>
                  </a:moveTo>
                  <a:lnTo>
                    <a:pt x="5" y="1"/>
                  </a:lnTo>
                  <a:lnTo>
                    <a:pt x="4" y="2"/>
                  </a:lnTo>
                  <a:lnTo>
                    <a:pt x="4" y="3"/>
                  </a:lnTo>
                  <a:lnTo>
                    <a:pt x="4" y="4"/>
                  </a:lnTo>
                  <a:lnTo>
                    <a:pt x="4" y="6"/>
                  </a:lnTo>
                  <a:lnTo>
                    <a:pt x="4" y="9"/>
                  </a:lnTo>
                  <a:lnTo>
                    <a:pt x="4" y="12"/>
                  </a:lnTo>
                  <a:lnTo>
                    <a:pt x="4" y="15"/>
                  </a:lnTo>
                  <a:lnTo>
                    <a:pt x="4" y="16"/>
                  </a:lnTo>
                  <a:lnTo>
                    <a:pt x="2" y="17"/>
                  </a:lnTo>
                  <a:lnTo>
                    <a:pt x="0" y="18"/>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1" name="Freeform 176"/>
            <p:cNvSpPr>
              <a:spLocks/>
            </p:cNvSpPr>
            <p:nvPr/>
          </p:nvSpPr>
          <p:spPr bwMode="auto">
            <a:xfrm>
              <a:off x="926" y="2224"/>
              <a:ext cx="58" cy="174"/>
            </a:xfrm>
            <a:custGeom>
              <a:avLst/>
              <a:gdLst>
                <a:gd name="T0" fmla="*/ 506746 w 6"/>
                <a:gd name="T1" fmla="*/ 1519310 h 18"/>
                <a:gd name="T2" fmla="*/ 419098 w 6"/>
                <a:gd name="T3" fmla="*/ 1431759 h 18"/>
                <a:gd name="T4" fmla="*/ 340508 w 6"/>
                <a:gd name="T5" fmla="*/ 1353169 h 18"/>
                <a:gd name="T6" fmla="*/ 340508 w 6"/>
                <a:gd name="T7" fmla="*/ 1353169 h 18"/>
                <a:gd name="T8" fmla="*/ 340508 w 6"/>
                <a:gd name="T9" fmla="*/ 1266449 h 18"/>
                <a:gd name="T10" fmla="*/ 340508 w 6"/>
                <a:gd name="T11" fmla="*/ 1178801 h 18"/>
                <a:gd name="T12" fmla="*/ 340508 w 6"/>
                <a:gd name="T13" fmla="*/ 1012564 h 18"/>
                <a:gd name="T14" fmla="*/ 340508 w 6"/>
                <a:gd name="T15" fmla="*/ 759703 h 18"/>
                <a:gd name="T16" fmla="*/ 340508 w 6"/>
                <a:gd name="T17" fmla="*/ 506746 h 18"/>
                <a:gd name="T18" fmla="*/ 340508 w 6"/>
                <a:gd name="T19" fmla="*/ 252957 h 18"/>
                <a:gd name="T20" fmla="*/ 340508 w 6"/>
                <a:gd name="T21" fmla="*/ 252957 h 18"/>
                <a:gd name="T22" fmla="*/ 340508 w 6"/>
                <a:gd name="T23" fmla="*/ 166238 h 18"/>
                <a:gd name="T24" fmla="*/ 340508 w 6"/>
                <a:gd name="T25" fmla="*/ 166238 h 18"/>
                <a:gd name="T26" fmla="*/ 166238 w 6"/>
                <a:gd name="T27" fmla="*/ 87648 h 18"/>
                <a:gd name="T28" fmla="*/ 0 w 6"/>
                <a:gd name="T29" fmla="*/ 0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
                <a:gd name="T46" fmla="*/ 0 h 18"/>
                <a:gd name="T47" fmla="*/ 6 w 6"/>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 h="18">
                  <a:moveTo>
                    <a:pt x="6" y="18"/>
                  </a:moveTo>
                  <a:lnTo>
                    <a:pt x="5" y="17"/>
                  </a:lnTo>
                  <a:lnTo>
                    <a:pt x="4" y="16"/>
                  </a:lnTo>
                  <a:lnTo>
                    <a:pt x="4" y="15"/>
                  </a:lnTo>
                  <a:lnTo>
                    <a:pt x="4" y="14"/>
                  </a:lnTo>
                  <a:lnTo>
                    <a:pt x="4" y="12"/>
                  </a:lnTo>
                  <a:lnTo>
                    <a:pt x="4" y="9"/>
                  </a:lnTo>
                  <a:lnTo>
                    <a:pt x="4" y="6"/>
                  </a:lnTo>
                  <a:lnTo>
                    <a:pt x="4" y="3"/>
                  </a:lnTo>
                  <a:lnTo>
                    <a:pt x="4" y="2"/>
                  </a:lnTo>
                  <a:lnTo>
                    <a:pt x="2" y="1"/>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2" name="Freeform 177"/>
            <p:cNvSpPr>
              <a:spLocks/>
            </p:cNvSpPr>
            <p:nvPr/>
          </p:nvSpPr>
          <p:spPr bwMode="auto">
            <a:xfrm>
              <a:off x="926" y="2931"/>
              <a:ext cx="58" cy="173"/>
            </a:xfrm>
            <a:custGeom>
              <a:avLst/>
              <a:gdLst>
                <a:gd name="T0" fmla="*/ 506746 w 6"/>
                <a:gd name="T1" fmla="*/ 0 h 18"/>
                <a:gd name="T2" fmla="*/ 419098 w 6"/>
                <a:gd name="T3" fmla="*/ 85260 h 18"/>
                <a:gd name="T4" fmla="*/ 340508 w 6"/>
                <a:gd name="T5" fmla="*/ 162485 h 18"/>
                <a:gd name="T6" fmla="*/ 340508 w 6"/>
                <a:gd name="T7" fmla="*/ 162485 h 18"/>
                <a:gd name="T8" fmla="*/ 340508 w 6"/>
                <a:gd name="T9" fmla="*/ 247746 h 18"/>
                <a:gd name="T10" fmla="*/ 340508 w 6"/>
                <a:gd name="T11" fmla="*/ 324048 h 18"/>
                <a:gd name="T12" fmla="*/ 340508 w 6"/>
                <a:gd name="T13" fmla="*/ 494472 h 18"/>
                <a:gd name="T14" fmla="*/ 340508 w 6"/>
                <a:gd name="T15" fmla="*/ 742218 h 18"/>
                <a:gd name="T16" fmla="*/ 340508 w 6"/>
                <a:gd name="T17" fmla="*/ 981006 h 18"/>
                <a:gd name="T18" fmla="*/ 340508 w 6"/>
                <a:gd name="T19" fmla="*/ 1228752 h 18"/>
                <a:gd name="T20" fmla="*/ 340508 w 6"/>
                <a:gd name="T21" fmla="*/ 1228752 h 18"/>
                <a:gd name="T22" fmla="*/ 340508 w 6"/>
                <a:gd name="T23" fmla="*/ 1313916 h 18"/>
                <a:gd name="T24" fmla="*/ 340508 w 6"/>
                <a:gd name="T25" fmla="*/ 1313916 h 18"/>
                <a:gd name="T26" fmla="*/ 166238 w 6"/>
                <a:gd name="T27" fmla="*/ 1391237 h 18"/>
                <a:gd name="T28" fmla="*/ 0 w 6"/>
                <a:gd name="T29" fmla="*/ 1476401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
                <a:gd name="T46" fmla="*/ 0 h 18"/>
                <a:gd name="T47" fmla="*/ 6 w 6"/>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 h="18">
                  <a:moveTo>
                    <a:pt x="6" y="0"/>
                  </a:moveTo>
                  <a:lnTo>
                    <a:pt x="5" y="1"/>
                  </a:lnTo>
                  <a:lnTo>
                    <a:pt x="4" y="2"/>
                  </a:lnTo>
                  <a:lnTo>
                    <a:pt x="4" y="3"/>
                  </a:lnTo>
                  <a:lnTo>
                    <a:pt x="4" y="4"/>
                  </a:lnTo>
                  <a:lnTo>
                    <a:pt x="4" y="6"/>
                  </a:lnTo>
                  <a:lnTo>
                    <a:pt x="4" y="9"/>
                  </a:lnTo>
                  <a:lnTo>
                    <a:pt x="4" y="12"/>
                  </a:lnTo>
                  <a:lnTo>
                    <a:pt x="4" y="15"/>
                  </a:lnTo>
                  <a:lnTo>
                    <a:pt x="4" y="16"/>
                  </a:lnTo>
                  <a:lnTo>
                    <a:pt x="2" y="17"/>
                  </a:lnTo>
                  <a:lnTo>
                    <a:pt x="0" y="18"/>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3" name="Freeform 178"/>
            <p:cNvSpPr>
              <a:spLocks/>
            </p:cNvSpPr>
            <p:nvPr/>
          </p:nvSpPr>
          <p:spPr bwMode="auto">
            <a:xfrm>
              <a:off x="926" y="3104"/>
              <a:ext cx="58" cy="174"/>
            </a:xfrm>
            <a:custGeom>
              <a:avLst/>
              <a:gdLst>
                <a:gd name="T0" fmla="*/ 506746 w 6"/>
                <a:gd name="T1" fmla="*/ 1519310 h 18"/>
                <a:gd name="T2" fmla="*/ 419098 w 6"/>
                <a:gd name="T3" fmla="*/ 1431759 h 18"/>
                <a:gd name="T4" fmla="*/ 340508 w 6"/>
                <a:gd name="T5" fmla="*/ 1353169 h 18"/>
                <a:gd name="T6" fmla="*/ 340508 w 6"/>
                <a:gd name="T7" fmla="*/ 1353169 h 18"/>
                <a:gd name="T8" fmla="*/ 340508 w 6"/>
                <a:gd name="T9" fmla="*/ 1266449 h 18"/>
                <a:gd name="T10" fmla="*/ 340508 w 6"/>
                <a:gd name="T11" fmla="*/ 1178801 h 18"/>
                <a:gd name="T12" fmla="*/ 340508 w 6"/>
                <a:gd name="T13" fmla="*/ 1012564 h 18"/>
                <a:gd name="T14" fmla="*/ 340508 w 6"/>
                <a:gd name="T15" fmla="*/ 759703 h 18"/>
                <a:gd name="T16" fmla="*/ 340508 w 6"/>
                <a:gd name="T17" fmla="*/ 506746 h 18"/>
                <a:gd name="T18" fmla="*/ 340508 w 6"/>
                <a:gd name="T19" fmla="*/ 252957 h 18"/>
                <a:gd name="T20" fmla="*/ 340508 w 6"/>
                <a:gd name="T21" fmla="*/ 252957 h 18"/>
                <a:gd name="T22" fmla="*/ 340508 w 6"/>
                <a:gd name="T23" fmla="*/ 166238 h 18"/>
                <a:gd name="T24" fmla="*/ 340508 w 6"/>
                <a:gd name="T25" fmla="*/ 166238 h 18"/>
                <a:gd name="T26" fmla="*/ 166238 w 6"/>
                <a:gd name="T27" fmla="*/ 87648 h 18"/>
                <a:gd name="T28" fmla="*/ 0 w 6"/>
                <a:gd name="T29" fmla="*/ 0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
                <a:gd name="T46" fmla="*/ 0 h 18"/>
                <a:gd name="T47" fmla="*/ 6 w 6"/>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 h="18">
                  <a:moveTo>
                    <a:pt x="6" y="18"/>
                  </a:moveTo>
                  <a:lnTo>
                    <a:pt x="5" y="17"/>
                  </a:lnTo>
                  <a:lnTo>
                    <a:pt x="4" y="16"/>
                  </a:lnTo>
                  <a:lnTo>
                    <a:pt x="4" y="15"/>
                  </a:lnTo>
                  <a:lnTo>
                    <a:pt x="4" y="14"/>
                  </a:lnTo>
                  <a:lnTo>
                    <a:pt x="4" y="12"/>
                  </a:lnTo>
                  <a:lnTo>
                    <a:pt x="4" y="9"/>
                  </a:lnTo>
                  <a:lnTo>
                    <a:pt x="4" y="6"/>
                  </a:lnTo>
                  <a:lnTo>
                    <a:pt x="4" y="3"/>
                  </a:lnTo>
                  <a:lnTo>
                    <a:pt x="4" y="2"/>
                  </a:lnTo>
                  <a:lnTo>
                    <a:pt x="2" y="1"/>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94" name="Rectangle 180"/>
          <p:cNvSpPr>
            <a:spLocks noChangeArrowheads="1"/>
          </p:cNvSpPr>
          <p:nvPr/>
        </p:nvSpPr>
        <p:spPr bwMode="auto">
          <a:xfrm>
            <a:off x="999067" y="4941888"/>
            <a:ext cx="2205567" cy="26035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295" name="Line 181"/>
          <p:cNvSpPr>
            <a:spLocks noChangeShapeType="1"/>
          </p:cNvSpPr>
          <p:nvPr/>
        </p:nvSpPr>
        <p:spPr bwMode="auto">
          <a:xfrm flipV="1">
            <a:off x="2633134" y="4941888"/>
            <a:ext cx="2117" cy="2603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 name="Line 182"/>
          <p:cNvSpPr>
            <a:spLocks noChangeShapeType="1"/>
          </p:cNvSpPr>
          <p:nvPr/>
        </p:nvSpPr>
        <p:spPr bwMode="auto">
          <a:xfrm flipV="1">
            <a:off x="1816100" y="4941888"/>
            <a:ext cx="2117" cy="2603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 name="Rectangle 183"/>
          <p:cNvSpPr>
            <a:spLocks noChangeArrowheads="1"/>
          </p:cNvSpPr>
          <p:nvPr/>
        </p:nvSpPr>
        <p:spPr bwMode="auto">
          <a:xfrm>
            <a:off x="1407342" y="5302251"/>
            <a:ext cx="139300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dirty="0">
                <a:solidFill>
                  <a:srgbClr val="000000"/>
                </a:solidFill>
                <a:latin typeface="Nimbus Roman No9 L" charset="0"/>
              </a:rPr>
              <a:t>Main memory address</a:t>
            </a:r>
            <a:endParaRPr lang="en-CA" altLang="en-US" sz="2400" dirty="0"/>
          </a:p>
        </p:txBody>
      </p:sp>
      <p:sp>
        <p:nvSpPr>
          <p:cNvPr id="298" name="Rectangle 184"/>
          <p:cNvSpPr>
            <a:spLocks noChangeArrowheads="1"/>
          </p:cNvSpPr>
          <p:nvPr/>
        </p:nvSpPr>
        <p:spPr bwMode="auto">
          <a:xfrm>
            <a:off x="1381953" y="4987926"/>
            <a:ext cx="7854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6</a:t>
            </a:r>
            <a:endParaRPr lang="en-CA" altLang="en-US" sz="2400"/>
          </a:p>
        </p:txBody>
      </p:sp>
      <p:sp>
        <p:nvSpPr>
          <p:cNvPr id="299" name="Rectangle 185"/>
          <p:cNvSpPr>
            <a:spLocks noChangeArrowheads="1"/>
          </p:cNvSpPr>
          <p:nvPr/>
        </p:nvSpPr>
        <p:spPr bwMode="auto">
          <a:xfrm>
            <a:off x="2198986" y="4987926"/>
            <a:ext cx="7854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6</a:t>
            </a:r>
            <a:endParaRPr lang="en-CA" altLang="en-US" sz="2400"/>
          </a:p>
        </p:txBody>
      </p:sp>
      <p:sp>
        <p:nvSpPr>
          <p:cNvPr id="300" name="Rectangle 186"/>
          <p:cNvSpPr>
            <a:spLocks noChangeArrowheads="1"/>
          </p:cNvSpPr>
          <p:nvPr/>
        </p:nvSpPr>
        <p:spPr bwMode="auto">
          <a:xfrm>
            <a:off x="2891137" y="4987926"/>
            <a:ext cx="7854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4</a:t>
            </a:r>
            <a:endParaRPr lang="en-CA" altLang="en-US" sz="2400"/>
          </a:p>
        </p:txBody>
      </p:sp>
      <p:sp>
        <p:nvSpPr>
          <p:cNvPr id="301" name="Rectangle 187"/>
          <p:cNvSpPr>
            <a:spLocks noChangeArrowheads="1"/>
          </p:cNvSpPr>
          <p:nvPr/>
        </p:nvSpPr>
        <p:spPr bwMode="auto">
          <a:xfrm>
            <a:off x="1293505" y="4727576"/>
            <a:ext cx="8656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T</a:t>
            </a:r>
            <a:endParaRPr lang="en-CA" altLang="en-US" sz="2400"/>
          </a:p>
        </p:txBody>
      </p:sp>
      <p:sp>
        <p:nvSpPr>
          <p:cNvPr id="302" name="Rectangle 188"/>
          <p:cNvSpPr>
            <a:spLocks noChangeArrowheads="1"/>
          </p:cNvSpPr>
          <p:nvPr/>
        </p:nvSpPr>
        <p:spPr bwMode="auto">
          <a:xfrm>
            <a:off x="1385957" y="4727576"/>
            <a:ext cx="1570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ag</a:t>
            </a:r>
            <a:endParaRPr lang="en-CA" altLang="en-US" sz="2400"/>
          </a:p>
        </p:txBody>
      </p:sp>
      <p:sp>
        <p:nvSpPr>
          <p:cNvPr id="303" name="Rectangle 189"/>
          <p:cNvSpPr>
            <a:spLocks noChangeArrowheads="1"/>
          </p:cNvSpPr>
          <p:nvPr/>
        </p:nvSpPr>
        <p:spPr bwMode="auto">
          <a:xfrm>
            <a:off x="2127322" y="4727576"/>
            <a:ext cx="21159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Set</a:t>
            </a:r>
            <a:endParaRPr lang="en-CA" altLang="en-US" sz="2400"/>
          </a:p>
        </p:txBody>
      </p:sp>
      <p:sp>
        <p:nvSpPr>
          <p:cNvPr id="304" name="Rectangle 190"/>
          <p:cNvSpPr>
            <a:spLocks noChangeArrowheads="1"/>
          </p:cNvSpPr>
          <p:nvPr/>
        </p:nvSpPr>
        <p:spPr bwMode="auto">
          <a:xfrm>
            <a:off x="2756202" y="4727576"/>
            <a:ext cx="13304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W</a:t>
            </a:r>
            <a:endParaRPr lang="en-CA" altLang="en-US" sz="2400"/>
          </a:p>
        </p:txBody>
      </p:sp>
      <p:sp>
        <p:nvSpPr>
          <p:cNvPr id="305" name="Rectangle 191"/>
          <p:cNvSpPr>
            <a:spLocks noChangeArrowheads="1"/>
          </p:cNvSpPr>
          <p:nvPr/>
        </p:nvSpPr>
        <p:spPr bwMode="auto">
          <a:xfrm>
            <a:off x="2920620" y="4727576"/>
            <a:ext cx="20358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100">
                <a:solidFill>
                  <a:srgbClr val="000000"/>
                </a:solidFill>
                <a:latin typeface="Nimbus Roman No9 L" charset="0"/>
              </a:rPr>
              <a:t>ord</a:t>
            </a:r>
            <a:endParaRPr lang="en-CA" altLang="en-US" sz="2400"/>
          </a:p>
        </p:txBody>
      </p:sp>
    </p:spTree>
    <p:extLst>
      <p:ext uri="{BB962C8B-B14F-4D97-AF65-F5344CB8AC3E}">
        <p14:creationId xmlns:p14="http://schemas.microsoft.com/office/powerpoint/2010/main" val="1007381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BC43A6B9-F830-481A-9ACD-EED5DA254BFB}" type="slidenum">
              <a:rPr lang="en-US" altLang="en-US" smtClean="0"/>
              <a:pPr/>
              <a:t>4</a:t>
            </a:fld>
            <a:endParaRPr lang="en-US" altLang="en-US" smtClean="0"/>
          </a:p>
        </p:txBody>
      </p:sp>
      <p:sp>
        <p:nvSpPr>
          <p:cNvPr id="4099" name="Rectangle 2"/>
          <p:cNvSpPr>
            <a:spLocks noGrp="1" noChangeArrowheads="1"/>
          </p:cNvSpPr>
          <p:nvPr>
            <p:ph type="title"/>
          </p:nvPr>
        </p:nvSpPr>
        <p:spPr/>
        <p:txBody>
          <a:bodyPr/>
          <a:lstStyle/>
          <a:p>
            <a:r>
              <a:rPr lang="en-US" altLang="en-US" b="1" dirty="0" smtClean="0"/>
              <a:t>Basic concepts</a:t>
            </a:r>
          </a:p>
        </p:txBody>
      </p:sp>
      <p:sp>
        <p:nvSpPr>
          <p:cNvPr id="4100" name="Rectangle 3"/>
          <p:cNvSpPr>
            <a:spLocks noGrp="1" noChangeArrowheads="1"/>
          </p:cNvSpPr>
          <p:nvPr>
            <p:ph type="body" idx="1"/>
          </p:nvPr>
        </p:nvSpPr>
        <p:spPr>
          <a:xfrm>
            <a:off x="927100" y="2556932"/>
            <a:ext cx="10172699" cy="3539068"/>
          </a:xfrm>
        </p:spPr>
        <p:txBody>
          <a:bodyPr>
            <a:normAutofit lnSpcReduction="10000"/>
          </a:bodyPr>
          <a:lstStyle/>
          <a:p>
            <a:pPr algn="l" rtl="0"/>
            <a:r>
              <a:rPr lang="en-US" altLang="en-US" sz="2400" dirty="0" smtClean="0">
                <a:solidFill>
                  <a:srgbClr val="C00000"/>
                </a:solidFill>
                <a:latin typeface="Comic Sans MS" panose="030F0702030302020204" pitchFamily="66" charset="0"/>
              </a:rPr>
              <a:t>Maximum size of the memory depends on the addressing scheme:</a:t>
            </a:r>
          </a:p>
          <a:p>
            <a:pPr lvl="1" algn="l" rtl="0"/>
            <a:r>
              <a:rPr lang="en-US" altLang="en-US" sz="2400" dirty="0" smtClean="0">
                <a:solidFill>
                  <a:srgbClr val="FF0000"/>
                </a:solidFill>
                <a:latin typeface="Comic Sans MS" panose="030F0702030302020204" pitchFamily="66" charset="0"/>
              </a:rPr>
              <a:t>16-bit</a:t>
            </a:r>
            <a:r>
              <a:rPr lang="en-US" altLang="en-US" sz="2400" dirty="0" smtClean="0">
                <a:latin typeface="Comic Sans MS" panose="030F0702030302020204" pitchFamily="66" charset="0"/>
              </a:rPr>
              <a:t> </a:t>
            </a:r>
            <a:r>
              <a:rPr lang="en-US" altLang="en-US" sz="2400" dirty="0" smtClean="0">
                <a:solidFill>
                  <a:schemeClr val="tx1"/>
                </a:solidFill>
                <a:latin typeface="Comic Sans MS" panose="030F0702030302020204" pitchFamily="66" charset="0"/>
              </a:rPr>
              <a:t>computer g</a:t>
            </a:r>
            <a:r>
              <a:rPr lang="en-US" altLang="en-US" sz="2400" dirty="0" smtClean="0">
                <a:latin typeface="Comic Sans MS" panose="030F0702030302020204" pitchFamily="66" charset="0"/>
              </a:rPr>
              <a:t>enerates </a:t>
            </a:r>
            <a:r>
              <a:rPr lang="en-US" altLang="en-US" sz="2400" dirty="0" smtClean="0">
                <a:solidFill>
                  <a:srgbClr val="FF0000"/>
                </a:solidFill>
                <a:latin typeface="Comic Sans MS" panose="030F0702030302020204" pitchFamily="66" charset="0"/>
              </a:rPr>
              <a:t>16-bit</a:t>
            </a:r>
            <a:r>
              <a:rPr lang="en-US" altLang="en-US" sz="2400" dirty="0" smtClean="0">
                <a:latin typeface="Comic Sans MS" panose="030F0702030302020204" pitchFamily="66" charset="0"/>
              </a:rPr>
              <a:t> </a:t>
            </a:r>
            <a:r>
              <a:rPr lang="en-US" altLang="en-US" sz="2400" dirty="0" smtClean="0">
                <a:solidFill>
                  <a:schemeClr val="tx1"/>
                </a:solidFill>
                <a:latin typeface="Comic Sans MS" panose="030F0702030302020204" pitchFamily="66" charset="0"/>
              </a:rPr>
              <a:t>addresses</a:t>
            </a:r>
            <a:r>
              <a:rPr lang="en-US" altLang="en-US" sz="2400" dirty="0" smtClean="0">
                <a:latin typeface="Comic Sans MS" panose="030F0702030302020204" pitchFamily="66" charset="0"/>
              </a:rPr>
              <a:t> and can address up to </a:t>
            </a:r>
            <a:r>
              <a:rPr lang="en-US" altLang="en-US" sz="2400" b="1" dirty="0" smtClean="0">
                <a:solidFill>
                  <a:srgbClr val="FF0000"/>
                </a:solidFill>
                <a:latin typeface="Comic Sans MS" panose="030F0702030302020204" pitchFamily="66" charset="0"/>
              </a:rPr>
              <a:t>2</a:t>
            </a:r>
            <a:r>
              <a:rPr lang="en-US" altLang="en-US" sz="2400" b="1" baseline="30000" dirty="0" smtClean="0">
                <a:solidFill>
                  <a:srgbClr val="FF0000"/>
                </a:solidFill>
                <a:latin typeface="Comic Sans MS" panose="030F0702030302020204" pitchFamily="66" charset="0"/>
              </a:rPr>
              <a:t>16</a:t>
            </a:r>
            <a:r>
              <a:rPr lang="en-US" altLang="en-US" sz="2400" i="1" dirty="0" smtClean="0">
                <a:latin typeface="Comic Sans MS" panose="030F0702030302020204" pitchFamily="66" charset="0"/>
              </a:rPr>
              <a:t> </a:t>
            </a:r>
            <a:r>
              <a:rPr lang="en-US" altLang="en-US" sz="2400" dirty="0" smtClean="0">
                <a:latin typeface="Comic Sans MS" panose="030F0702030302020204" pitchFamily="66" charset="0"/>
              </a:rPr>
              <a:t>memory </a:t>
            </a:r>
            <a:r>
              <a:rPr lang="en-US" altLang="en-US" sz="2400" dirty="0" smtClean="0">
                <a:solidFill>
                  <a:schemeClr val="tx1"/>
                </a:solidFill>
                <a:latin typeface="Comic Sans MS" panose="030F0702030302020204" pitchFamily="66" charset="0"/>
              </a:rPr>
              <a:t>locations. </a:t>
            </a:r>
          </a:p>
          <a:p>
            <a:pPr algn="l" rtl="0"/>
            <a:r>
              <a:rPr lang="en-US" altLang="en-US" sz="2400" dirty="0" smtClean="0">
                <a:latin typeface="Comic Sans MS" panose="030F0702030302020204" pitchFamily="66" charset="0"/>
              </a:rPr>
              <a:t>Most </a:t>
            </a:r>
            <a:r>
              <a:rPr lang="en-US" altLang="en-US" sz="2400" dirty="0" smtClean="0">
                <a:solidFill>
                  <a:schemeClr val="tx1"/>
                </a:solidFill>
                <a:latin typeface="Comic Sans MS" panose="030F0702030302020204" pitchFamily="66" charset="0"/>
              </a:rPr>
              <a:t>modern computers are </a:t>
            </a:r>
            <a:r>
              <a:rPr lang="en-US" altLang="en-US" sz="2400" dirty="0" smtClean="0">
                <a:solidFill>
                  <a:srgbClr val="FF0000"/>
                </a:solidFill>
                <a:latin typeface="Comic Sans MS" panose="030F0702030302020204" pitchFamily="66" charset="0"/>
              </a:rPr>
              <a:t>byte-addressable</a:t>
            </a:r>
            <a:r>
              <a:rPr lang="en-US" altLang="en-US" sz="2400" dirty="0" smtClean="0">
                <a:solidFill>
                  <a:schemeClr val="accent2"/>
                </a:solidFill>
                <a:latin typeface="Comic Sans MS" panose="030F0702030302020204" pitchFamily="66" charset="0"/>
              </a:rPr>
              <a:t>.</a:t>
            </a:r>
            <a:r>
              <a:rPr lang="en-US" altLang="en-US" sz="2400" dirty="0" smtClean="0">
                <a:latin typeface="Comic Sans MS" panose="030F0702030302020204" pitchFamily="66" charset="0"/>
              </a:rPr>
              <a:t> </a:t>
            </a:r>
          </a:p>
          <a:p>
            <a:pPr algn="l" rtl="0"/>
            <a:r>
              <a:rPr lang="en-US" altLang="en-US" sz="2400" dirty="0" smtClean="0">
                <a:latin typeface="Comic Sans MS" panose="030F0702030302020204" pitchFamily="66" charset="0"/>
              </a:rPr>
              <a:t>Memory is designed to store and retrieve data in word-length quantities.</a:t>
            </a:r>
          </a:p>
          <a:p>
            <a:pPr lvl="1" algn="l" rtl="0"/>
            <a:r>
              <a:rPr lang="en-US" altLang="en-US" sz="2400" dirty="0" smtClean="0">
                <a:solidFill>
                  <a:srgbClr val="FF0000"/>
                </a:solidFill>
                <a:latin typeface="Comic Sans MS" panose="030F0702030302020204" pitchFamily="66" charset="0"/>
              </a:rPr>
              <a:t>Word</a:t>
            </a:r>
            <a:r>
              <a:rPr lang="en-US" altLang="en-US" sz="2400" dirty="0" smtClean="0">
                <a:solidFill>
                  <a:schemeClr val="accent2"/>
                </a:solidFill>
                <a:latin typeface="Comic Sans MS" panose="030F0702030302020204" pitchFamily="66" charset="0"/>
              </a:rPr>
              <a:t> </a:t>
            </a:r>
            <a:r>
              <a:rPr lang="en-US" altLang="en-US" sz="2400" dirty="0" smtClean="0">
                <a:solidFill>
                  <a:srgbClr val="FF0000"/>
                </a:solidFill>
                <a:latin typeface="Comic Sans MS" panose="030F0702030302020204" pitchFamily="66" charset="0"/>
              </a:rPr>
              <a:t>length</a:t>
            </a:r>
            <a:r>
              <a:rPr lang="en-US" altLang="en-US" sz="2400" dirty="0" smtClean="0">
                <a:solidFill>
                  <a:schemeClr val="accent2"/>
                </a:solidFill>
                <a:latin typeface="Comic Sans MS" panose="030F0702030302020204" pitchFamily="66" charset="0"/>
              </a:rPr>
              <a:t> </a:t>
            </a:r>
            <a:r>
              <a:rPr lang="en-US" altLang="en-US" sz="2400" dirty="0" smtClean="0">
                <a:solidFill>
                  <a:schemeClr val="tx1"/>
                </a:solidFill>
                <a:latin typeface="Comic Sans MS" panose="030F0702030302020204" pitchFamily="66" charset="0"/>
              </a:rPr>
              <a:t>of a computer is commonly defined as the number of bits stored and retrieved in </a:t>
            </a:r>
            <a:r>
              <a:rPr lang="en-US" altLang="en-US" sz="2400" dirty="0" smtClean="0">
                <a:solidFill>
                  <a:srgbClr val="FF0000"/>
                </a:solidFill>
                <a:latin typeface="Comic Sans MS" panose="030F0702030302020204" pitchFamily="66" charset="0"/>
              </a:rPr>
              <a:t>one</a:t>
            </a:r>
            <a:r>
              <a:rPr lang="en-US" altLang="en-US" sz="2400" dirty="0" smtClean="0">
                <a:solidFill>
                  <a:schemeClr val="accent2"/>
                </a:solidFill>
                <a:latin typeface="Comic Sans MS" panose="030F0702030302020204" pitchFamily="66" charset="0"/>
              </a:rPr>
              <a:t> </a:t>
            </a:r>
            <a:r>
              <a:rPr lang="en-US" altLang="en-US" sz="2400" dirty="0" smtClean="0">
                <a:solidFill>
                  <a:srgbClr val="FF0000"/>
                </a:solidFill>
                <a:latin typeface="Comic Sans MS" panose="030F0702030302020204" pitchFamily="66" charset="0"/>
              </a:rPr>
              <a:t>memory</a:t>
            </a:r>
            <a:r>
              <a:rPr lang="en-US" altLang="en-US" sz="2400" dirty="0" smtClean="0">
                <a:solidFill>
                  <a:schemeClr val="accent2"/>
                </a:solidFill>
                <a:latin typeface="Comic Sans MS" panose="030F0702030302020204" pitchFamily="66" charset="0"/>
              </a:rPr>
              <a:t> </a:t>
            </a:r>
            <a:r>
              <a:rPr lang="en-US" altLang="en-US" sz="2400" dirty="0" smtClean="0">
                <a:solidFill>
                  <a:srgbClr val="FF0000"/>
                </a:solidFill>
                <a:latin typeface="Comic Sans MS" panose="030F0702030302020204" pitchFamily="66" charset="0"/>
              </a:rPr>
              <a:t>operation</a:t>
            </a:r>
            <a:r>
              <a:rPr lang="en-US" altLang="en-US" sz="2400" dirty="0" smtClean="0">
                <a:solidFill>
                  <a:schemeClr val="accent2"/>
                </a:solidFill>
                <a:latin typeface="Comic Sans MS" panose="030F0702030302020204" pitchFamily="66" charset="0"/>
              </a:rPr>
              <a:t>.</a:t>
            </a:r>
          </a:p>
        </p:txBody>
      </p:sp>
    </p:spTree>
    <p:extLst>
      <p:ext uri="{BB962C8B-B14F-4D97-AF65-F5344CB8AC3E}">
        <p14:creationId xmlns:p14="http://schemas.microsoft.com/office/powerpoint/2010/main" val="324675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1"/>
          </p:nvPr>
        </p:nvSpPr>
        <p:spPr>
          <a:xfrm>
            <a:off x="1295401" y="5765800"/>
            <a:ext cx="7305900" cy="279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BA18326A-B19D-49A6-90D0-6A73C2F6B823}" type="slidenum">
              <a:rPr lang="en-US" altLang="en-US" smtClean="0"/>
              <a:pPr/>
              <a:t>5</a:t>
            </a:fld>
            <a:endParaRPr lang="en-US" altLang="en-US" smtClean="0"/>
          </a:p>
        </p:txBody>
      </p:sp>
      <p:sp>
        <p:nvSpPr>
          <p:cNvPr id="5123" name="Rectangle 42"/>
          <p:cNvSpPr>
            <a:spLocks noChangeArrowheads="1"/>
          </p:cNvSpPr>
          <p:nvPr/>
        </p:nvSpPr>
        <p:spPr bwMode="auto">
          <a:xfrm>
            <a:off x="882651" y="981075"/>
            <a:ext cx="10439400" cy="5065713"/>
          </a:xfrm>
          <a:prstGeom prst="rect">
            <a:avLst/>
          </a:prstGeom>
          <a:solidFill>
            <a:schemeClr val="accent1">
              <a:lumMod val="20000"/>
              <a:lumOff val="80000"/>
            </a:schemeClr>
          </a:solidFill>
          <a:ln>
            <a:noFill/>
          </a:ln>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5125" name="Rectangle 4"/>
          <p:cNvSpPr>
            <a:spLocks noChangeArrowheads="1"/>
          </p:cNvSpPr>
          <p:nvPr/>
        </p:nvSpPr>
        <p:spPr bwMode="auto">
          <a:xfrm>
            <a:off x="7945789" y="2341563"/>
            <a:ext cx="62036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500">
                <a:solidFill>
                  <a:srgbClr val="000000"/>
                </a:solidFill>
                <a:latin typeface="Nimbus Roman No9 L" charset="0"/>
              </a:rPr>
              <a:t>Up to 2</a:t>
            </a:r>
            <a:endParaRPr lang="en-CA" altLang="en-US" sz="2400"/>
          </a:p>
        </p:txBody>
      </p:sp>
      <p:sp>
        <p:nvSpPr>
          <p:cNvPr id="5126" name="Rectangle 5"/>
          <p:cNvSpPr>
            <a:spLocks noChangeArrowheads="1"/>
          </p:cNvSpPr>
          <p:nvPr/>
        </p:nvSpPr>
        <p:spPr bwMode="auto">
          <a:xfrm>
            <a:off x="8588689" y="2300288"/>
            <a:ext cx="769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200" i="1">
                <a:solidFill>
                  <a:srgbClr val="000000"/>
                </a:solidFill>
                <a:latin typeface="Nimbus Roman No9 L" charset="0"/>
              </a:rPr>
              <a:t>k</a:t>
            </a:r>
            <a:endParaRPr lang="en-CA" altLang="en-US" sz="2400"/>
          </a:p>
        </p:txBody>
      </p:sp>
      <p:sp>
        <p:nvSpPr>
          <p:cNvPr id="5127" name="Rectangle 6"/>
          <p:cNvSpPr>
            <a:spLocks noChangeArrowheads="1"/>
          </p:cNvSpPr>
          <p:nvPr/>
        </p:nvSpPr>
        <p:spPr bwMode="auto">
          <a:xfrm>
            <a:off x="8831165" y="2341563"/>
            <a:ext cx="11044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500">
                <a:solidFill>
                  <a:srgbClr val="000000"/>
                </a:solidFill>
                <a:latin typeface="Nimbus Roman No9 L" charset="0"/>
              </a:rPr>
              <a:t> addressable</a:t>
            </a:r>
            <a:endParaRPr lang="en-CA" altLang="en-US" sz="2400"/>
          </a:p>
        </p:txBody>
      </p:sp>
      <p:sp>
        <p:nvSpPr>
          <p:cNvPr id="5128" name="Freeform 7"/>
          <p:cNvSpPr>
            <a:spLocks/>
          </p:cNvSpPr>
          <p:nvPr/>
        </p:nvSpPr>
        <p:spPr bwMode="auto">
          <a:xfrm>
            <a:off x="4093634" y="3282950"/>
            <a:ext cx="3369733" cy="236538"/>
          </a:xfrm>
          <a:custGeom>
            <a:avLst/>
            <a:gdLst>
              <a:gd name="T0" fmla="*/ 2147483647 w 1592"/>
              <a:gd name="T1" fmla="*/ 2147483647 h 149"/>
              <a:gd name="T2" fmla="*/ 2147483647 w 1592"/>
              <a:gd name="T3" fmla="*/ 2147483647 h 149"/>
              <a:gd name="T4" fmla="*/ 2147483647 w 1592"/>
              <a:gd name="T5" fmla="*/ 2147483647 h 149"/>
              <a:gd name="T6" fmla="*/ 2147483647 w 1592"/>
              <a:gd name="T7" fmla="*/ 2147483647 h 149"/>
              <a:gd name="T8" fmla="*/ 2147483647 w 1592"/>
              <a:gd name="T9" fmla="*/ 2147483647 h 149"/>
              <a:gd name="T10" fmla="*/ 2147483647 w 1592"/>
              <a:gd name="T11" fmla="*/ 0 h 149"/>
              <a:gd name="T12" fmla="*/ 2147483647 w 1592"/>
              <a:gd name="T13" fmla="*/ 2147483647 h 149"/>
              <a:gd name="T14" fmla="*/ 2147483647 w 1592"/>
              <a:gd name="T15" fmla="*/ 2147483647 h 149"/>
              <a:gd name="T16" fmla="*/ 2147483647 w 1592"/>
              <a:gd name="T17" fmla="*/ 0 h 149"/>
              <a:gd name="T18" fmla="*/ 0 w 1592"/>
              <a:gd name="T19" fmla="*/ 2147483647 h 149"/>
              <a:gd name="T20" fmla="*/ 2147483647 w 1592"/>
              <a:gd name="T21" fmla="*/ 2147483647 h 1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92"/>
              <a:gd name="T34" fmla="*/ 0 h 149"/>
              <a:gd name="T35" fmla="*/ 1592 w 1592"/>
              <a:gd name="T36" fmla="*/ 149 h 1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92" h="149">
                <a:moveTo>
                  <a:pt x="108" y="149"/>
                </a:moveTo>
                <a:lnTo>
                  <a:pt x="108" y="122"/>
                </a:lnTo>
                <a:lnTo>
                  <a:pt x="1484" y="122"/>
                </a:lnTo>
                <a:lnTo>
                  <a:pt x="1484" y="149"/>
                </a:lnTo>
                <a:lnTo>
                  <a:pt x="1592" y="81"/>
                </a:lnTo>
                <a:lnTo>
                  <a:pt x="1484" y="0"/>
                </a:lnTo>
                <a:lnTo>
                  <a:pt x="1484" y="41"/>
                </a:lnTo>
                <a:lnTo>
                  <a:pt x="108" y="41"/>
                </a:lnTo>
                <a:lnTo>
                  <a:pt x="108" y="0"/>
                </a:lnTo>
                <a:lnTo>
                  <a:pt x="0" y="81"/>
                </a:lnTo>
                <a:lnTo>
                  <a:pt x="108" y="149"/>
                </a:lnTo>
                <a:close/>
              </a:path>
            </a:pathLst>
          </a:custGeom>
          <a:solidFill>
            <a:srgbClr val="FFFFFF"/>
          </a:solidFill>
          <a:ln w="0">
            <a:solidFill>
              <a:srgbClr val="FFFFFF"/>
            </a:solidFill>
            <a:prstDash val="solid"/>
            <a:round/>
            <a:headEnd/>
            <a:tailEnd/>
          </a:ln>
        </p:spPr>
        <p:txBody>
          <a:bodyPr/>
          <a:lstStyle/>
          <a:p>
            <a:endParaRPr lang="en-US"/>
          </a:p>
        </p:txBody>
      </p:sp>
      <p:sp>
        <p:nvSpPr>
          <p:cNvPr id="5129" name="Freeform 8"/>
          <p:cNvSpPr>
            <a:spLocks/>
          </p:cNvSpPr>
          <p:nvPr/>
        </p:nvSpPr>
        <p:spPr bwMode="auto">
          <a:xfrm>
            <a:off x="4093634" y="3282950"/>
            <a:ext cx="3369733" cy="236538"/>
          </a:xfrm>
          <a:custGeom>
            <a:avLst/>
            <a:gdLst>
              <a:gd name="T0" fmla="*/ 2147483647 w 118"/>
              <a:gd name="T1" fmla="*/ 2147483647 h 11"/>
              <a:gd name="T2" fmla="*/ 2147483647 w 118"/>
              <a:gd name="T3" fmla="*/ 2147483647 h 11"/>
              <a:gd name="T4" fmla="*/ 2147483647 w 118"/>
              <a:gd name="T5" fmla="*/ 2147483647 h 11"/>
              <a:gd name="T6" fmla="*/ 2147483647 w 118"/>
              <a:gd name="T7" fmla="*/ 2147483647 h 11"/>
              <a:gd name="T8" fmla="*/ 2147483647 w 118"/>
              <a:gd name="T9" fmla="*/ 2147483647 h 11"/>
              <a:gd name="T10" fmla="*/ 2147483647 w 118"/>
              <a:gd name="T11" fmla="*/ 0 h 11"/>
              <a:gd name="T12" fmla="*/ 2147483647 w 118"/>
              <a:gd name="T13" fmla="*/ 2147483647 h 11"/>
              <a:gd name="T14" fmla="*/ 2147483647 w 118"/>
              <a:gd name="T15" fmla="*/ 2147483647 h 11"/>
              <a:gd name="T16" fmla="*/ 2147483647 w 118"/>
              <a:gd name="T17" fmla="*/ 0 h 11"/>
              <a:gd name="T18" fmla="*/ 0 w 118"/>
              <a:gd name="T19" fmla="*/ 2147483647 h 11"/>
              <a:gd name="T20" fmla="*/ 2147483647 w 118"/>
              <a:gd name="T21" fmla="*/ 2147483647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8"/>
              <a:gd name="T34" fmla="*/ 0 h 11"/>
              <a:gd name="T35" fmla="*/ 118 w 11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8" h="11">
                <a:moveTo>
                  <a:pt x="8" y="11"/>
                </a:moveTo>
                <a:lnTo>
                  <a:pt x="8" y="9"/>
                </a:lnTo>
                <a:lnTo>
                  <a:pt x="110" y="9"/>
                </a:lnTo>
                <a:lnTo>
                  <a:pt x="110" y="11"/>
                </a:lnTo>
                <a:lnTo>
                  <a:pt x="118" y="6"/>
                </a:lnTo>
                <a:lnTo>
                  <a:pt x="110" y="0"/>
                </a:lnTo>
                <a:lnTo>
                  <a:pt x="110" y="3"/>
                </a:lnTo>
                <a:lnTo>
                  <a:pt x="8" y="3"/>
                </a:lnTo>
                <a:lnTo>
                  <a:pt x="8" y="0"/>
                </a:lnTo>
                <a:lnTo>
                  <a:pt x="0" y="6"/>
                </a:lnTo>
                <a:lnTo>
                  <a:pt x="8" y="11"/>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0" name="Rectangle 9"/>
          <p:cNvSpPr>
            <a:spLocks noChangeArrowheads="1"/>
          </p:cNvSpPr>
          <p:nvPr/>
        </p:nvSpPr>
        <p:spPr bwMode="auto">
          <a:xfrm>
            <a:off x="1809751" y="1035050"/>
            <a:ext cx="2256367" cy="3168650"/>
          </a:xfrm>
          <a:prstGeom prst="rect">
            <a:avLst/>
          </a:prstGeom>
          <a:solidFill>
            <a:schemeClr val="accent1">
              <a:lumMod val="40000"/>
              <a:lumOff val="60000"/>
            </a:schemeClr>
          </a:solidFill>
          <a:ln w="0">
            <a:solidFill>
              <a:schemeClr val="tx1"/>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5131" name="Rectangle 10"/>
          <p:cNvSpPr>
            <a:spLocks noChangeArrowheads="1"/>
          </p:cNvSpPr>
          <p:nvPr/>
        </p:nvSpPr>
        <p:spPr bwMode="auto">
          <a:xfrm>
            <a:off x="1809751" y="1035050"/>
            <a:ext cx="2256367" cy="3168650"/>
          </a:xfrm>
          <a:prstGeom prst="rect">
            <a:avLst/>
          </a:prstGeom>
          <a:noFill/>
          <a:ln w="20701">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5132" name="Rectangle 11"/>
          <p:cNvSpPr>
            <a:spLocks noChangeArrowheads="1"/>
          </p:cNvSpPr>
          <p:nvPr/>
        </p:nvSpPr>
        <p:spPr bwMode="auto">
          <a:xfrm>
            <a:off x="2296584" y="2427289"/>
            <a:ext cx="1284816" cy="363537"/>
          </a:xfrm>
          <a:prstGeom prst="rect">
            <a:avLst/>
          </a:prstGeom>
          <a:solidFill>
            <a:schemeClr val="accent1">
              <a:lumMod val="60000"/>
              <a:lumOff val="40000"/>
            </a:schemeClr>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5133" name="Rectangle 12"/>
          <p:cNvSpPr>
            <a:spLocks noChangeArrowheads="1"/>
          </p:cNvSpPr>
          <p:nvPr/>
        </p:nvSpPr>
        <p:spPr bwMode="auto">
          <a:xfrm>
            <a:off x="2296584" y="2427289"/>
            <a:ext cx="1284816" cy="363537"/>
          </a:xfrm>
          <a:prstGeom prst="rect">
            <a:avLst/>
          </a:prstGeom>
          <a:noFill/>
          <a:ln w="206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5134" name="Freeform 13"/>
          <p:cNvSpPr>
            <a:spLocks/>
          </p:cNvSpPr>
          <p:nvPr/>
        </p:nvSpPr>
        <p:spPr bwMode="auto">
          <a:xfrm>
            <a:off x="3581401" y="2490789"/>
            <a:ext cx="3881967" cy="257175"/>
          </a:xfrm>
          <a:custGeom>
            <a:avLst/>
            <a:gdLst>
              <a:gd name="T0" fmla="*/ 2147483647 w 1834"/>
              <a:gd name="T1" fmla="*/ 2147483647 h 162"/>
              <a:gd name="T2" fmla="*/ 2147483647 w 1834"/>
              <a:gd name="T3" fmla="*/ 2147483647 h 162"/>
              <a:gd name="T4" fmla="*/ 2147483647 w 1834"/>
              <a:gd name="T5" fmla="*/ 2147483647 h 162"/>
              <a:gd name="T6" fmla="*/ 2147483647 w 1834"/>
              <a:gd name="T7" fmla="*/ 2147483647 h 162"/>
              <a:gd name="T8" fmla="*/ 2147483647 w 1834"/>
              <a:gd name="T9" fmla="*/ 2147483647 h 162"/>
              <a:gd name="T10" fmla="*/ 2147483647 w 1834"/>
              <a:gd name="T11" fmla="*/ 0 h 162"/>
              <a:gd name="T12" fmla="*/ 2147483647 w 1834"/>
              <a:gd name="T13" fmla="*/ 2147483647 h 162"/>
              <a:gd name="T14" fmla="*/ 2147483647 w 1834"/>
              <a:gd name="T15" fmla="*/ 2147483647 h 162"/>
              <a:gd name="T16" fmla="*/ 2147483647 w 1834"/>
              <a:gd name="T17" fmla="*/ 0 h 162"/>
              <a:gd name="T18" fmla="*/ 0 w 1834"/>
              <a:gd name="T19" fmla="*/ 2147483647 h 162"/>
              <a:gd name="T20" fmla="*/ 2147483647 w 1834"/>
              <a:gd name="T21" fmla="*/ 2147483647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34"/>
              <a:gd name="T34" fmla="*/ 0 h 162"/>
              <a:gd name="T35" fmla="*/ 1834 w 1834"/>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34" h="162">
                <a:moveTo>
                  <a:pt x="121" y="162"/>
                </a:moveTo>
                <a:lnTo>
                  <a:pt x="121" y="122"/>
                </a:lnTo>
                <a:lnTo>
                  <a:pt x="1726" y="122"/>
                </a:lnTo>
                <a:lnTo>
                  <a:pt x="1726" y="162"/>
                </a:lnTo>
                <a:lnTo>
                  <a:pt x="1834" y="81"/>
                </a:lnTo>
                <a:lnTo>
                  <a:pt x="1726" y="0"/>
                </a:lnTo>
                <a:lnTo>
                  <a:pt x="1726" y="41"/>
                </a:lnTo>
                <a:lnTo>
                  <a:pt x="121" y="41"/>
                </a:lnTo>
                <a:lnTo>
                  <a:pt x="121" y="0"/>
                </a:lnTo>
                <a:lnTo>
                  <a:pt x="0" y="81"/>
                </a:lnTo>
                <a:lnTo>
                  <a:pt x="121" y="162"/>
                </a:lnTo>
                <a:close/>
              </a:path>
            </a:pathLst>
          </a:custGeom>
          <a:solidFill>
            <a:srgbClr val="FFFFFF"/>
          </a:solidFill>
          <a:ln w="0">
            <a:solidFill>
              <a:srgbClr val="FFFFFF"/>
            </a:solidFill>
            <a:prstDash val="solid"/>
            <a:round/>
            <a:headEnd/>
            <a:tailEnd/>
          </a:ln>
        </p:spPr>
        <p:txBody>
          <a:bodyPr/>
          <a:lstStyle/>
          <a:p>
            <a:endParaRPr lang="en-US"/>
          </a:p>
        </p:txBody>
      </p:sp>
      <p:sp>
        <p:nvSpPr>
          <p:cNvPr id="5135" name="Freeform 14"/>
          <p:cNvSpPr>
            <a:spLocks/>
          </p:cNvSpPr>
          <p:nvPr/>
        </p:nvSpPr>
        <p:spPr bwMode="auto">
          <a:xfrm>
            <a:off x="3581401" y="2490789"/>
            <a:ext cx="3881967" cy="257175"/>
          </a:xfrm>
          <a:custGeom>
            <a:avLst/>
            <a:gdLst>
              <a:gd name="T0" fmla="*/ 2147483647 w 136"/>
              <a:gd name="T1" fmla="*/ 2147483647 h 12"/>
              <a:gd name="T2" fmla="*/ 2147483647 w 136"/>
              <a:gd name="T3" fmla="*/ 2147483647 h 12"/>
              <a:gd name="T4" fmla="*/ 2147483647 w 136"/>
              <a:gd name="T5" fmla="*/ 2147483647 h 12"/>
              <a:gd name="T6" fmla="*/ 2147483647 w 136"/>
              <a:gd name="T7" fmla="*/ 2147483647 h 12"/>
              <a:gd name="T8" fmla="*/ 2147483647 w 136"/>
              <a:gd name="T9" fmla="*/ 2147483647 h 12"/>
              <a:gd name="T10" fmla="*/ 2147483647 w 136"/>
              <a:gd name="T11" fmla="*/ 0 h 12"/>
              <a:gd name="T12" fmla="*/ 2147483647 w 136"/>
              <a:gd name="T13" fmla="*/ 2147483647 h 12"/>
              <a:gd name="T14" fmla="*/ 2147483647 w 136"/>
              <a:gd name="T15" fmla="*/ 2147483647 h 12"/>
              <a:gd name="T16" fmla="*/ 2147483647 w 136"/>
              <a:gd name="T17" fmla="*/ 0 h 12"/>
              <a:gd name="T18" fmla="*/ 0 w 136"/>
              <a:gd name="T19" fmla="*/ 2147483647 h 12"/>
              <a:gd name="T20" fmla="*/ 2147483647 w 136"/>
              <a:gd name="T21" fmla="*/ 214748364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6"/>
              <a:gd name="T34" fmla="*/ 0 h 12"/>
              <a:gd name="T35" fmla="*/ 136 w 13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6" h="12">
                <a:moveTo>
                  <a:pt x="9" y="12"/>
                </a:moveTo>
                <a:lnTo>
                  <a:pt x="9" y="9"/>
                </a:lnTo>
                <a:lnTo>
                  <a:pt x="128" y="9"/>
                </a:lnTo>
                <a:lnTo>
                  <a:pt x="128" y="12"/>
                </a:lnTo>
                <a:lnTo>
                  <a:pt x="136" y="6"/>
                </a:lnTo>
                <a:lnTo>
                  <a:pt x="128" y="0"/>
                </a:lnTo>
                <a:lnTo>
                  <a:pt x="128" y="3"/>
                </a:lnTo>
                <a:lnTo>
                  <a:pt x="9" y="3"/>
                </a:lnTo>
                <a:lnTo>
                  <a:pt x="9" y="0"/>
                </a:lnTo>
                <a:lnTo>
                  <a:pt x="0" y="6"/>
                </a:lnTo>
                <a:lnTo>
                  <a:pt x="9" y="12"/>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6" name="Rectangle 15"/>
          <p:cNvSpPr>
            <a:spLocks noChangeArrowheads="1"/>
          </p:cNvSpPr>
          <p:nvPr/>
        </p:nvSpPr>
        <p:spPr bwMode="auto">
          <a:xfrm>
            <a:off x="2780229" y="2492375"/>
            <a:ext cx="43922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500" b="1" dirty="0">
                <a:solidFill>
                  <a:srgbClr val="000000"/>
                </a:solidFill>
                <a:latin typeface="Nimbus Roman No9 L" charset="0"/>
              </a:rPr>
              <a:t>MDR</a:t>
            </a:r>
            <a:endParaRPr lang="en-CA" altLang="en-US" sz="2400" b="1" dirty="0"/>
          </a:p>
        </p:txBody>
      </p:sp>
      <p:sp>
        <p:nvSpPr>
          <p:cNvPr id="5137" name="Freeform 16"/>
          <p:cNvSpPr>
            <a:spLocks/>
          </p:cNvSpPr>
          <p:nvPr/>
        </p:nvSpPr>
        <p:spPr bwMode="auto">
          <a:xfrm>
            <a:off x="3581401" y="1700214"/>
            <a:ext cx="3881967" cy="255587"/>
          </a:xfrm>
          <a:custGeom>
            <a:avLst/>
            <a:gdLst>
              <a:gd name="T0" fmla="*/ 0 w 1834"/>
              <a:gd name="T1" fmla="*/ 2147483647 h 161"/>
              <a:gd name="T2" fmla="*/ 2147483647 w 1834"/>
              <a:gd name="T3" fmla="*/ 2147483647 h 161"/>
              <a:gd name="T4" fmla="*/ 2147483647 w 1834"/>
              <a:gd name="T5" fmla="*/ 2147483647 h 161"/>
              <a:gd name="T6" fmla="*/ 2147483647 w 1834"/>
              <a:gd name="T7" fmla="*/ 2147483647 h 161"/>
              <a:gd name="T8" fmla="*/ 2147483647 w 1834"/>
              <a:gd name="T9" fmla="*/ 0 h 161"/>
              <a:gd name="T10" fmla="*/ 2147483647 w 1834"/>
              <a:gd name="T11" fmla="*/ 2147483647 h 161"/>
              <a:gd name="T12" fmla="*/ 0 w 1834"/>
              <a:gd name="T13" fmla="*/ 2147483647 h 161"/>
              <a:gd name="T14" fmla="*/ 0 w 1834"/>
              <a:gd name="T15" fmla="*/ 2147483647 h 161"/>
              <a:gd name="T16" fmla="*/ 0 60000 65536"/>
              <a:gd name="T17" fmla="*/ 0 60000 65536"/>
              <a:gd name="T18" fmla="*/ 0 60000 65536"/>
              <a:gd name="T19" fmla="*/ 0 60000 65536"/>
              <a:gd name="T20" fmla="*/ 0 60000 65536"/>
              <a:gd name="T21" fmla="*/ 0 60000 65536"/>
              <a:gd name="T22" fmla="*/ 0 60000 65536"/>
              <a:gd name="T23" fmla="*/ 0 60000 65536"/>
              <a:gd name="T24" fmla="*/ 0 w 1834"/>
              <a:gd name="T25" fmla="*/ 0 h 161"/>
              <a:gd name="T26" fmla="*/ 1834 w 1834"/>
              <a:gd name="T27" fmla="*/ 161 h 1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34" h="161">
                <a:moveTo>
                  <a:pt x="0" y="121"/>
                </a:moveTo>
                <a:lnTo>
                  <a:pt x="1726" y="121"/>
                </a:lnTo>
                <a:lnTo>
                  <a:pt x="1726" y="161"/>
                </a:lnTo>
                <a:lnTo>
                  <a:pt x="1834" y="80"/>
                </a:lnTo>
                <a:lnTo>
                  <a:pt x="1726" y="0"/>
                </a:lnTo>
                <a:lnTo>
                  <a:pt x="1726" y="40"/>
                </a:lnTo>
                <a:lnTo>
                  <a:pt x="0" y="40"/>
                </a:lnTo>
                <a:lnTo>
                  <a:pt x="0" y="121"/>
                </a:lnTo>
                <a:close/>
              </a:path>
            </a:pathLst>
          </a:custGeom>
          <a:solidFill>
            <a:srgbClr val="FFFFFF"/>
          </a:solidFill>
          <a:ln w="0">
            <a:solidFill>
              <a:srgbClr val="FFFFFF"/>
            </a:solidFill>
            <a:prstDash val="solid"/>
            <a:round/>
            <a:headEnd/>
            <a:tailEnd/>
          </a:ln>
        </p:spPr>
        <p:txBody>
          <a:bodyPr/>
          <a:lstStyle/>
          <a:p>
            <a:endParaRPr lang="en-US"/>
          </a:p>
        </p:txBody>
      </p:sp>
      <p:sp>
        <p:nvSpPr>
          <p:cNvPr id="5138" name="Freeform 17"/>
          <p:cNvSpPr>
            <a:spLocks/>
          </p:cNvSpPr>
          <p:nvPr/>
        </p:nvSpPr>
        <p:spPr bwMode="auto">
          <a:xfrm>
            <a:off x="3581401" y="1700214"/>
            <a:ext cx="3881967" cy="255587"/>
          </a:xfrm>
          <a:custGeom>
            <a:avLst/>
            <a:gdLst>
              <a:gd name="T0" fmla="*/ 0 w 136"/>
              <a:gd name="T1" fmla="*/ 2147483647 h 12"/>
              <a:gd name="T2" fmla="*/ 2147483647 w 136"/>
              <a:gd name="T3" fmla="*/ 2147483647 h 12"/>
              <a:gd name="T4" fmla="*/ 2147483647 w 136"/>
              <a:gd name="T5" fmla="*/ 2147483647 h 12"/>
              <a:gd name="T6" fmla="*/ 2147483647 w 136"/>
              <a:gd name="T7" fmla="*/ 2147483647 h 12"/>
              <a:gd name="T8" fmla="*/ 2147483647 w 136"/>
              <a:gd name="T9" fmla="*/ 0 h 12"/>
              <a:gd name="T10" fmla="*/ 2147483647 w 136"/>
              <a:gd name="T11" fmla="*/ 2147483647 h 12"/>
              <a:gd name="T12" fmla="*/ 0 w 136"/>
              <a:gd name="T13" fmla="*/ 2147483647 h 12"/>
              <a:gd name="T14" fmla="*/ 0 60000 65536"/>
              <a:gd name="T15" fmla="*/ 0 60000 65536"/>
              <a:gd name="T16" fmla="*/ 0 60000 65536"/>
              <a:gd name="T17" fmla="*/ 0 60000 65536"/>
              <a:gd name="T18" fmla="*/ 0 60000 65536"/>
              <a:gd name="T19" fmla="*/ 0 60000 65536"/>
              <a:gd name="T20" fmla="*/ 0 60000 65536"/>
              <a:gd name="T21" fmla="*/ 0 w 136"/>
              <a:gd name="T22" fmla="*/ 0 h 12"/>
              <a:gd name="T23" fmla="*/ 136 w 136"/>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 h="12">
                <a:moveTo>
                  <a:pt x="0" y="9"/>
                </a:moveTo>
                <a:lnTo>
                  <a:pt x="128" y="9"/>
                </a:lnTo>
                <a:lnTo>
                  <a:pt x="128" y="12"/>
                </a:lnTo>
                <a:lnTo>
                  <a:pt x="136" y="6"/>
                </a:lnTo>
                <a:lnTo>
                  <a:pt x="128" y="0"/>
                </a:lnTo>
                <a:lnTo>
                  <a:pt x="128" y="3"/>
                </a:lnTo>
                <a:lnTo>
                  <a:pt x="0" y="3"/>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9" name="Rectangle 18"/>
          <p:cNvSpPr>
            <a:spLocks noChangeArrowheads="1"/>
          </p:cNvSpPr>
          <p:nvPr/>
        </p:nvSpPr>
        <p:spPr bwMode="auto">
          <a:xfrm>
            <a:off x="2296584" y="1657350"/>
            <a:ext cx="1284816" cy="363538"/>
          </a:xfrm>
          <a:prstGeom prst="rect">
            <a:avLst/>
          </a:prstGeom>
          <a:solidFill>
            <a:schemeClr val="accent1">
              <a:lumMod val="60000"/>
              <a:lumOff val="40000"/>
            </a:schemeClr>
          </a:solidFill>
          <a:ln w="0">
            <a:solidFill>
              <a:srgbClr val="FFFFFF"/>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5140" name="Rectangle 19"/>
          <p:cNvSpPr>
            <a:spLocks noChangeArrowheads="1"/>
          </p:cNvSpPr>
          <p:nvPr/>
        </p:nvSpPr>
        <p:spPr bwMode="auto">
          <a:xfrm>
            <a:off x="2296584" y="1657350"/>
            <a:ext cx="1284816" cy="363538"/>
          </a:xfrm>
          <a:prstGeom prst="rect">
            <a:avLst/>
          </a:prstGeom>
          <a:noFill/>
          <a:ln w="206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5141" name="Rectangle 20"/>
          <p:cNvSpPr>
            <a:spLocks noChangeArrowheads="1"/>
          </p:cNvSpPr>
          <p:nvPr/>
        </p:nvSpPr>
        <p:spPr bwMode="auto">
          <a:xfrm>
            <a:off x="2780229" y="1700213"/>
            <a:ext cx="43922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500" b="1" dirty="0">
                <a:solidFill>
                  <a:srgbClr val="000000"/>
                </a:solidFill>
                <a:latin typeface="Nimbus Roman No9 L" charset="0"/>
              </a:rPr>
              <a:t>MAR</a:t>
            </a:r>
            <a:endParaRPr lang="en-CA" altLang="en-US" sz="2400" b="1" dirty="0"/>
          </a:p>
        </p:txBody>
      </p:sp>
      <p:sp>
        <p:nvSpPr>
          <p:cNvPr id="5142" name="Rectangle 21"/>
          <p:cNvSpPr>
            <a:spLocks noChangeArrowheads="1"/>
          </p:cNvSpPr>
          <p:nvPr/>
        </p:nvSpPr>
        <p:spPr bwMode="auto">
          <a:xfrm>
            <a:off x="7463367" y="1035050"/>
            <a:ext cx="2825751" cy="3168650"/>
          </a:xfrm>
          <a:prstGeom prst="rect">
            <a:avLst/>
          </a:prstGeom>
          <a:solidFill>
            <a:schemeClr val="accent1">
              <a:lumMod val="40000"/>
              <a:lumOff val="60000"/>
            </a:schemeClr>
          </a:solidFill>
          <a:ln w="20638">
            <a:solidFill>
              <a:srgbClr val="000000"/>
            </a:solidFill>
            <a:miter lim="800000"/>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tLang="en-US"/>
          </a:p>
        </p:txBody>
      </p:sp>
      <p:sp>
        <p:nvSpPr>
          <p:cNvPr id="5143" name="Rectangle 22"/>
          <p:cNvSpPr>
            <a:spLocks noChangeArrowheads="1"/>
          </p:cNvSpPr>
          <p:nvPr/>
        </p:nvSpPr>
        <p:spPr bwMode="auto">
          <a:xfrm>
            <a:off x="5554682" y="1271588"/>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500" b="1" i="1" dirty="0">
                <a:solidFill>
                  <a:srgbClr val="000000"/>
                </a:solidFill>
                <a:latin typeface="Nimbus Roman No9 L" charset="0"/>
              </a:rPr>
              <a:t>k</a:t>
            </a:r>
            <a:endParaRPr lang="en-CA" altLang="en-US" sz="2400" b="1" dirty="0"/>
          </a:p>
        </p:txBody>
      </p:sp>
      <p:sp>
        <p:nvSpPr>
          <p:cNvPr id="5144" name="Rectangle 23"/>
          <p:cNvSpPr>
            <a:spLocks noChangeArrowheads="1"/>
          </p:cNvSpPr>
          <p:nvPr/>
        </p:nvSpPr>
        <p:spPr bwMode="auto">
          <a:xfrm>
            <a:off x="5717409" y="1271588"/>
            <a:ext cx="29815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500" b="1">
                <a:solidFill>
                  <a:srgbClr val="000000"/>
                </a:solidFill>
                <a:latin typeface="Nimbus Roman No9 L" charset="0"/>
              </a:rPr>
              <a:t>-bit</a:t>
            </a:r>
            <a:endParaRPr lang="en-CA" altLang="en-US" sz="2400" b="1"/>
          </a:p>
        </p:txBody>
      </p:sp>
      <p:sp>
        <p:nvSpPr>
          <p:cNvPr id="5145" name="Rectangle 24"/>
          <p:cNvSpPr>
            <a:spLocks noChangeArrowheads="1"/>
          </p:cNvSpPr>
          <p:nvPr/>
        </p:nvSpPr>
        <p:spPr bwMode="auto">
          <a:xfrm>
            <a:off x="5225144" y="1443038"/>
            <a:ext cx="113332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500" b="1" dirty="0">
                <a:solidFill>
                  <a:srgbClr val="000000"/>
                </a:solidFill>
                <a:latin typeface="Nimbus Roman No9 L" charset="0"/>
              </a:rPr>
              <a:t>address bus</a:t>
            </a:r>
            <a:endParaRPr lang="en-CA" altLang="en-US" sz="2400" b="1" dirty="0"/>
          </a:p>
        </p:txBody>
      </p:sp>
      <p:sp>
        <p:nvSpPr>
          <p:cNvPr id="5146" name="Rectangle 25"/>
          <p:cNvSpPr>
            <a:spLocks noChangeArrowheads="1"/>
          </p:cNvSpPr>
          <p:nvPr/>
        </p:nvSpPr>
        <p:spPr bwMode="auto">
          <a:xfrm>
            <a:off x="5532364" y="2043113"/>
            <a:ext cx="11702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500" b="1" i="1">
                <a:solidFill>
                  <a:srgbClr val="000000"/>
                </a:solidFill>
                <a:latin typeface="Nimbus Roman No9 L" charset="0"/>
              </a:rPr>
              <a:t>n</a:t>
            </a:r>
            <a:endParaRPr lang="en-CA" altLang="en-US" sz="2400" b="1"/>
          </a:p>
        </p:txBody>
      </p:sp>
      <p:sp>
        <p:nvSpPr>
          <p:cNvPr id="5147" name="Rectangle 26"/>
          <p:cNvSpPr>
            <a:spLocks noChangeArrowheads="1"/>
          </p:cNvSpPr>
          <p:nvPr/>
        </p:nvSpPr>
        <p:spPr bwMode="auto">
          <a:xfrm>
            <a:off x="5717409" y="2043113"/>
            <a:ext cx="29815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500" b="1">
                <a:solidFill>
                  <a:srgbClr val="000000"/>
                </a:solidFill>
                <a:latin typeface="Nimbus Roman No9 L" charset="0"/>
              </a:rPr>
              <a:t>-bit</a:t>
            </a:r>
            <a:endParaRPr lang="en-CA" altLang="en-US" sz="2400" b="1"/>
          </a:p>
        </p:txBody>
      </p:sp>
      <p:sp>
        <p:nvSpPr>
          <p:cNvPr id="5148" name="Rectangle 27"/>
          <p:cNvSpPr>
            <a:spLocks noChangeArrowheads="1"/>
          </p:cNvSpPr>
          <p:nvPr/>
        </p:nvSpPr>
        <p:spPr bwMode="auto">
          <a:xfrm>
            <a:off x="5398852" y="2235200"/>
            <a:ext cx="79028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500" b="1">
                <a:solidFill>
                  <a:srgbClr val="000000"/>
                </a:solidFill>
                <a:latin typeface="Nimbus Roman No9 L" charset="0"/>
              </a:rPr>
              <a:t>data bus</a:t>
            </a:r>
            <a:endParaRPr lang="en-CA" altLang="en-US" sz="2400" b="1"/>
          </a:p>
        </p:txBody>
      </p:sp>
      <p:sp>
        <p:nvSpPr>
          <p:cNvPr id="5149" name="Rectangle 28"/>
          <p:cNvSpPr>
            <a:spLocks noChangeArrowheads="1"/>
          </p:cNvSpPr>
          <p:nvPr/>
        </p:nvSpPr>
        <p:spPr bwMode="auto">
          <a:xfrm>
            <a:off x="5113103" y="3519488"/>
            <a:ext cx="117339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500" b="1" dirty="0">
                <a:solidFill>
                  <a:srgbClr val="000000"/>
                </a:solidFill>
                <a:latin typeface="Nimbus Roman No9 L" charset="0"/>
              </a:rPr>
              <a:t>Control lines</a:t>
            </a:r>
            <a:endParaRPr lang="en-CA" altLang="en-US" sz="2400" b="1" dirty="0"/>
          </a:p>
        </p:txBody>
      </p:sp>
      <p:sp>
        <p:nvSpPr>
          <p:cNvPr id="5150" name="Rectangle 29"/>
          <p:cNvSpPr>
            <a:spLocks noChangeArrowheads="1"/>
          </p:cNvSpPr>
          <p:nvPr/>
        </p:nvSpPr>
        <p:spPr bwMode="auto">
          <a:xfrm>
            <a:off x="4354938" y="3784600"/>
            <a:ext cx="281647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500" b="1" dirty="0" smtClean="0">
                <a:solidFill>
                  <a:srgbClr val="000000"/>
                </a:solidFill>
                <a:latin typeface="Nimbus Roman No9 L" charset="0"/>
              </a:rPr>
              <a:t>(R/w and other control signals)</a:t>
            </a:r>
            <a:endParaRPr lang="en-CA" altLang="en-US" sz="2400" b="1" dirty="0"/>
          </a:p>
        </p:txBody>
      </p:sp>
      <p:sp>
        <p:nvSpPr>
          <p:cNvPr id="5151" name="Rectangle 30"/>
          <p:cNvSpPr>
            <a:spLocks noChangeArrowheads="1"/>
          </p:cNvSpPr>
          <p:nvPr/>
        </p:nvSpPr>
        <p:spPr bwMode="auto">
          <a:xfrm>
            <a:off x="2524534" y="1185863"/>
            <a:ext cx="94256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500" b="1">
                <a:solidFill>
                  <a:srgbClr val="000000"/>
                </a:solidFill>
                <a:latin typeface="Nimbus Roman No9 L" charset="0"/>
              </a:rPr>
              <a:t>Processor</a:t>
            </a:r>
            <a:endParaRPr lang="en-CA" altLang="en-US" sz="2400"/>
          </a:p>
        </p:txBody>
      </p:sp>
      <p:sp>
        <p:nvSpPr>
          <p:cNvPr id="5152" name="Rectangle 31"/>
          <p:cNvSpPr>
            <a:spLocks noChangeArrowheads="1"/>
          </p:cNvSpPr>
          <p:nvPr/>
        </p:nvSpPr>
        <p:spPr bwMode="auto">
          <a:xfrm>
            <a:off x="8499908" y="1199035"/>
            <a:ext cx="79188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500" b="1" dirty="0">
                <a:solidFill>
                  <a:srgbClr val="000000"/>
                </a:solidFill>
                <a:latin typeface="Nimbus Roman No9 L" charset="0"/>
              </a:rPr>
              <a:t> Memory</a:t>
            </a:r>
            <a:endParaRPr lang="en-CA" altLang="en-US" sz="2400" dirty="0"/>
          </a:p>
        </p:txBody>
      </p:sp>
      <p:sp>
        <p:nvSpPr>
          <p:cNvPr id="5153" name="Rectangle 32"/>
          <p:cNvSpPr>
            <a:spLocks noChangeArrowheads="1"/>
          </p:cNvSpPr>
          <p:nvPr/>
        </p:nvSpPr>
        <p:spPr bwMode="auto">
          <a:xfrm>
            <a:off x="8404113" y="2131369"/>
            <a:ext cx="11012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ltLang="en-US" sz="1600" b="1" dirty="0" smtClean="0">
                <a:latin typeface="Comic Sans MS" panose="030F0702030302020204" pitchFamily="66" charset="0"/>
              </a:rPr>
              <a:t>2</a:t>
            </a:r>
            <a:r>
              <a:rPr lang="en-US" altLang="en-US" sz="1600" b="1" baseline="30000" dirty="0" smtClean="0">
                <a:latin typeface="Comic Sans MS" panose="030F0702030302020204" pitchFamily="66" charset="0"/>
              </a:rPr>
              <a:t>k </a:t>
            </a:r>
            <a:r>
              <a:rPr lang="en-CA" altLang="en-US" sz="1500" b="1" dirty="0" smtClean="0">
                <a:latin typeface="Nimbus Roman No9 L" charset="0"/>
              </a:rPr>
              <a:t>locations</a:t>
            </a:r>
            <a:endParaRPr lang="en-CA" altLang="en-US" sz="2400" b="1" dirty="0"/>
          </a:p>
        </p:txBody>
      </p:sp>
      <p:sp>
        <p:nvSpPr>
          <p:cNvPr id="5154" name="Rectangle 33"/>
          <p:cNvSpPr>
            <a:spLocks noChangeArrowheads="1"/>
          </p:cNvSpPr>
          <p:nvPr/>
        </p:nvSpPr>
        <p:spPr bwMode="auto">
          <a:xfrm>
            <a:off x="8005275" y="3027363"/>
            <a:ext cx="128054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500" b="1" dirty="0">
                <a:solidFill>
                  <a:srgbClr val="000000"/>
                </a:solidFill>
                <a:latin typeface="Nimbus Roman No9 L" charset="0"/>
              </a:rPr>
              <a:t>Word length =</a:t>
            </a:r>
            <a:endParaRPr lang="en-CA" altLang="en-US" sz="2400" b="1" dirty="0"/>
          </a:p>
        </p:txBody>
      </p:sp>
      <p:sp>
        <p:nvSpPr>
          <p:cNvPr id="5155" name="Rectangle 34"/>
          <p:cNvSpPr>
            <a:spLocks noChangeArrowheads="1"/>
          </p:cNvSpPr>
          <p:nvPr/>
        </p:nvSpPr>
        <p:spPr bwMode="auto">
          <a:xfrm>
            <a:off x="9384697" y="3027363"/>
            <a:ext cx="11702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500" b="1" i="1" dirty="0">
                <a:solidFill>
                  <a:srgbClr val="000000"/>
                </a:solidFill>
                <a:latin typeface="Nimbus Roman No9 L" charset="0"/>
              </a:rPr>
              <a:t>n</a:t>
            </a:r>
            <a:endParaRPr lang="en-CA" altLang="en-US" sz="2400" b="1" dirty="0"/>
          </a:p>
        </p:txBody>
      </p:sp>
      <p:sp>
        <p:nvSpPr>
          <p:cNvPr id="5156" name="Rectangle 35"/>
          <p:cNvSpPr>
            <a:spLocks noChangeArrowheads="1"/>
          </p:cNvSpPr>
          <p:nvPr/>
        </p:nvSpPr>
        <p:spPr bwMode="auto">
          <a:xfrm>
            <a:off x="9551879" y="3027363"/>
            <a:ext cx="39433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CA" altLang="en-US" sz="1500" b="1" dirty="0">
                <a:solidFill>
                  <a:srgbClr val="000000"/>
                </a:solidFill>
                <a:latin typeface="Nimbus Roman No9 L" charset="0"/>
              </a:rPr>
              <a:t> bits</a:t>
            </a:r>
            <a:endParaRPr lang="en-CA" altLang="en-US" sz="2400" b="1" dirty="0"/>
          </a:p>
        </p:txBody>
      </p:sp>
      <p:sp>
        <p:nvSpPr>
          <p:cNvPr id="5161" name="Text Box 40"/>
          <p:cNvSpPr txBox="1">
            <a:spLocks noChangeArrowheads="1"/>
          </p:cNvSpPr>
          <p:nvPr/>
        </p:nvSpPr>
        <p:spPr bwMode="auto">
          <a:xfrm>
            <a:off x="1333500" y="4332288"/>
            <a:ext cx="968798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l" rtl="0"/>
            <a:r>
              <a:rPr lang="en-US" altLang="en-US" i="1" dirty="0">
                <a:latin typeface="Comic Sans MS" panose="030F0702030302020204" pitchFamily="66" charset="0"/>
              </a:rPr>
              <a:t>Recall that the </a:t>
            </a:r>
            <a:r>
              <a:rPr lang="en-US" altLang="en-US" i="1" dirty="0">
                <a:solidFill>
                  <a:srgbClr val="FF0000"/>
                </a:solidFill>
                <a:latin typeface="Comic Sans MS" panose="030F0702030302020204" pitchFamily="66" charset="0"/>
              </a:rPr>
              <a:t>data</a:t>
            </a:r>
            <a:r>
              <a:rPr lang="en-US" altLang="en-US" i="1" dirty="0">
                <a:latin typeface="Comic Sans MS" panose="030F0702030302020204" pitchFamily="66" charset="0"/>
              </a:rPr>
              <a:t> transfers between a processor and memory involves two </a:t>
            </a:r>
            <a:r>
              <a:rPr lang="en-US" altLang="en-US" i="1" dirty="0" smtClean="0">
                <a:latin typeface="Comic Sans MS" panose="030F0702030302020204" pitchFamily="66" charset="0"/>
              </a:rPr>
              <a:t>registers </a:t>
            </a:r>
            <a:r>
              <a:rPr lang="en-US" altLang="en-US" i="1" dirty="0">
                <a:solidFill>
                  <a:srgbClr val="FF0000"/>
                </a:solidFill>
                <a:latin typeface="Comic Sans MS" panose="030F0702030302020204" pitchFamily="66" charset="0"/>
              </a:rPr>
              <a:t>MAR</a:t>
            </a:r>
            <a:r>
              <a:rPr lang="en-US" altLang="en-US" i="1" dirty="0">
                <a:latin typeface="Comic Sans MS" panose="030F0702030302020204" pitchFamily="66" charset="0"/>
              </a:rPr>
              <a:t> and </a:t>
            </a:r>
            <a:r>
              <a:rPr lang="en-US" altLang="en-US" i="1" dirty="0">
                <a:solidFill>
                  <a:srgbClr val="FF0000"/>
                </a:solidFill>
                <a:latin typeface="Comic Sans MS" panose="030F0702030302020204" pitchFamily="66" charset="0"/>
              </a:rPr>
              <a:t>MDR</a:t>
            </a:r>
            <a:r>
              <a:rPr lang="en-US" altLang="en-US" i="1" dirty="0">
                <a:latin typeface="Comic Sans MS" panose="030F0702030302020204" pitchFamily="66" charset="0"/>
              </a:rPr>
              <a:t>. </a:t>
            </a:r>
          </a:p>
          <a:p>
            <a:pPr algn="l" rtl="0"/>
            <a:r>
              <a:rPr lang="en-US" altLang="en-US" i="1" dirty="0">
                <a:latin typeface="Comic Sans MS" panose="030F0702030302020204" pitchFamily="66" charset="0"/>
              </a:rPr>
              <a:t>If the </a:t>
            </a:r>
            <a:r>
              <a:rPr lang="en-US" altLang="en-US" i="1" dirty="0">
                <a:solidFill>
                  <a:srgbClr val="FF0000"/>
                </a:solidFill>
                <a:latin typeface="Comic Sans MS" panose="030F0702030302020204" pitchFamily="66" charset="0"/>
              </a:rPr>
              <a:t>address</a:t>
            </a:r>
            <a:r>
              <a:rPr lang="en-US" altLang="en-US" i="1" dirty="0">
                <a:latin typeface="Comic Sans MS" panose="030F0702030302020204" pitchFamily="66" charset="0"/>
              </a:rPr>
              <a:t> </a:t>
            </a:r>
            <a:r>
              <a:rPr lang="en-US" altLang="en-US" i="1" dirty="0">
                <a:solidFill>
                  <a:srgbClr val="FF0000"/>
                </a:solidFill>
                <a:latin typeface="Comic Sans MS" panose="030F0702030302020204" pitchFamily="66" charset="0"/>
              </a:rPr>
              <a:t>bus</a:t>
            </a:r>
            <a:r>
              <a:rPr lang="en-US" altLang="en-US" i="1" dirty="0">
                <a:latin typeface="Comic Sans MS" panose="030F0702030302020204" pitchFamily="66" charset="0"/>
              </a:rPr>
              <a:t> is k-bits, then the length of </a:t>
            </a:r>
            <a:r>
              <a:rPr lang="en-US" altLang="en-US" i="1" dirty="0">
                <a:solidFill>
                  <a:srgbClr val="FF0000"/>
                </a:solidFill>
                <a:latin typeface="Comic Sans MS" panose="030F0702030302020204" pitchFamily="66" charset="0"/>
              </a:rPr>
              <a:t>MAR</a:t>
            </a:r>
            <a:r>
              <a:rPr lang="en-US" altLang="en-US" i="1" dirty="0">
                <a:latin typeface="Comic Sans MS" panose="030F0702030302020204" pitchFamily="66" charset="0"/>
              </a:rPr>
              <a:t> is </a:t>
            </a:r>
            <a:r>
              <a:rPr lang="en-US" altLang="en-US" i="1" dirty="0">
                <a:solidFill>
                  <a:srgbClr val="FF0000"/>
                </a:solidFill>
                <a:latin typeface="Comic Sans MS" panose="030F0702030302020204" pitchFamily="66" charset="0"/>
              </a:rPr>
              <a:t>k</a:t>
            </a:r>
            <a:r>
              <a:rPr lang="en-US" altLang="en-US" i="1" dirty="0">
                <a:latin typeface="Comic Sans MS" panose="030F0702030302020204" pitchFamily="66" charset="0"/>
              </a:rPr>
              <a:t> </a:t>
            </a:r>
            <a:r>
              <a:rPr lang="en-US" altLang="en-US" i="1" dirty="0">
                <a:solidFill>
                  <a:srgbClr val="FF0000"/>
                </a:solidFill>
                <a:latin typeface="Comic Sans MS" panose="030F0702030302020204" pitchFamily="66" charset="0"/>
              </a:rPr>
              <a:t>bits</a:t>
            </a:r>
            <a:r>
              <a:rPr lang="en-US" altLang="en-US" i="1" dirty="0">
                <a:latin typeface="Comic Sans MS" panose="030F0702030302020204" pitchFamily="66" charset="0"/>
              </a:rPr>
              <a:t>.</a:t>
            </a:r>
          </a:p>
          <a:p>
            <a:pPr algn="l" rtl="0"/>
            <a:r>
              <a:rPr lang="en-US" altLang="en-US" i="1" dirty="0">
                <a:latin typeface="Comic Sans MS" panose="030F0702030302020204" pitchFamily="66" charset="0"/>
              </a:rPr>
              <a:t>If the </a:t>
            </a:r>
            <a:r>
              <a:rPr lang="en-US" altLang="en-US" i="1" dirty="0">
                <a:solidFill>
                  <a:srgbClr val="FF0000"/>
                </a:solidFill>
                <a:latin typeface="Comic Sans MS" panose="030F0702030302020204" pitchFamily="66" charset="0"/>
              </a:rPr>
              <a:t>word</a:t>
            </a:r>
            <a:r>
              <a:rPr lang="en-US" altLang="en-US" i="1" dirty="0">
                <a:latin typeface="Comic Sans MS" panose="030F0702030302020204" pitchFamily="66" charset="0"/>
              </a:rPr>
              <a:t> </a:t>
            </a:r>
            <a:r>
              <a:rPr lang="en-US" altLang="en-US" i="1" dirty="0">
                <a:solidFill>
                  <a:srgbClr val="FF0000"/>
                </a:solidFill>
                <a:latin typeface="Comic Sans MS" panose="030F0702030302020204" pitchFamily="66" charset="0"/>
              </a:rPr>
              <a:t>length</a:t>
            </a:r>
            <a:r>
              <a:rPr lang="en-US" altLang="en-US" i="1" dirty="0">
                <a:latin typeface="Comic Sans MS" panose="030F0702030302020204" pitchFamily="66" charset="0"/>
              </a:rPr>
              <a:t> is n-bits, then the length of </a:t>
            </a:r>
            <a:r>
              <a:rPr lang="en-US" altLang="en-US" i="1" dirty="0">
                <a:solidFill>
                  <a:srgbClr val="FF0000"/>
                </a:solidFill>
                <a:latin typeface="Comic Sans MS" panose="030F0702030302020204" pitchFamily="66" charset="0"/>
              </a:rPr>
              <a:t>MDR</a:t>
            </a:r>
            <a:r>
              <a:rPr lang="en-US" altLang="en-US" i="1" dirty="0">
                <a:latin typeface="Comic Sans MS" panose="030F0702030302020204" pitchFamily="66" charset="0"/>
              </a:rPr>
              <a:t> is </a:t>
            </a:r>
            <a:r>
              <a:rPr lang="en-US" altLang="en-US" i="1" dirty="0">
                <a:solidFill>
                  <a:srgbClr val="FF0000"/>
                </a:solidFill>
                <a:latin typeface="Comic Sans MS" panose="030F0702030302020204" pitchFamily="66" charset="0"/>
              </a:rPr>
              <a:t>n</a:t>
            </a:r>
            <a:r>
              <a:rPr lang="en-US" altLang="en-US" i="1" dirty="0">
                <a:latin typeface="Comic Sans MS" panose="030F0702030302020204" pitchFamily="66" charset="0"/>
              </a:rPr>
              <a:t> </a:t>
            </a:r>
            <a:r>
              <a:rPr lang="en-US" altLang="en-US" i="1" dirty="0">
                <a:solidFill>
                  <a:srgbClr val="FF0000"/>
                </a:solidFill>
                <a:latin typeface="Comic Sans MS" panose="030F0702030302020204" pitchFamily="66" charset="0"/>
              </a:rPr>
              <a:t>bits</a:t>
            </a:r>
            <a:r>
              <a:rPr lang="en-US" altLang="en-US" i="1" dirty="0">
                <a:latin typeface="Comic Sans MS" panose="030F0702030302020204" pitchFamily="66" charset="0"/>
              </a:rPr>
              <a:t>. </a:t>
            </a:r>
          </a:p>
          <a:p>
            <a:pPr algn="l" rtl="0"/>
            <a:r>
              <a:rPr lang="en-US" altLang="en-US" i="1" dirty="0">
                <a:solidFill>
                  <a:srgbClr val="FF0000"/>
                </a:solidFill>
                <a:latin typeface="Comic Sans MS" panose="030F0702030302020204" pitchFamily="66" charset="0"/>
              </a:rPr>
              <a:t>Control</a:t>
            </a:r>
            <a:r>
              <a:rPr lang="en-US" altLang="en-US" i="1" dirty="0">
                <a:latin typeface="Comic Sans MS" panose="030F0702030302020204" pitchFamily="66" charset="0"/>
              </a:rPr>
              <a:t> lines include </a:t>
            </a:r>
            <a:r>
              <a:rPr lang="en-US" altLang="en-US" i="1" dirty="0">
                <a:solidFill>
                  <a:srgbClr val="FF0000"/>
                </a:solidFill>
                <a:latin typeface="Comic Sans MS" panose="030F0702030302020204" pitchFamily="66" charset="0"/>
              </a:rPr>
              <a:t>R/W</a:t>
            </a:r>
            <a:r>
              <a:rPr lang="en-US" altLang="en-US" i="1" dirty="0">
                <a:latin typeface="Comic Sans MS" panose="030F0702030302020204" pitchFamily="66" charset="0"/>
              </a:rPr>
              <a:t> and </a:t>
            </a:r>
            <a:r>
              <a:rPr lang="en-US" altLang="en-US" i="1" dirty="0" smtClean="0">
                <a:solidFill>
                  <a:srgbClr val="FF0000"/>
                </a:solidFill>
                <a:latin typeface="Comic Sans MS" panose="030F0702030302020204" pitchFamily="66" charset="0"/>
              </a:rPr>
              <a:t>MFC</a:t>
            </a:r>
            <a:r>
              <a:rPr lang="en-US" altLang="en-US" i="1" dirty="0" smtClean="0">
                <a:latin typeface="Comic Sans MS" panose="030F0702030302020204" pitchFamily="66" charset="0"/>
              </a:rPr>
              <a:t> (</a:t>
            </a:r>
            <a:r>
              <a:rPr lang="en-US" altLang="en-US" i="1" dirty="0">
                <a:latin typeface="Comic Sans MS" panose="030F0702030302020204" pitchFamily="66" charset="0"/>
              </a:rPr>
              <a:t>Memory Function Complete</a:t>
            </a:r>
            <a:r>
              <a:rPr lang="en-US" altLang="en-US" i="1" dirty="0" smtClean="0">
                <a:latin typeface="Comic Sans MS" panose="030F0702030302020204" pitchFamily="66" charset="0"/>
              </a:rPr>
              <a:t>). </a:t>
            </a:r>
            <a:endParaRPr lang="en-US" altLang="en-US" i="1" dirty="0">
              <a:latin typeface="Comic Sans MS" panose="030F0702030302020204" pitchFamily="66" charset="0"/>
            </a:endParaRPr>
          </a:p>
          <a:p>
            <a:pPr algn="l" rtl="0"/>
            <a:r>
              <a:rPr lang="en-US" altLang="en-US" i="1" dirty="0">
                <a:latin typeface="Comic Sans MS" panose="030F0702030302020204" pitchFamily="66" charset="0"/>
              </a:rPr>
              <a:t>For Read operation R/W = 1 and for Write operation R/W = 0.</a:t>
            </a:r>
          </a:p>
        </p:txBody>
      </p:sp>
    </p:spTree>
    <p:extLst>
      <p:ext uri="{BB962C8B-B14F-4D97-AF65-F5344CB8AC3E}">
        <p14:creationId xmlns:p14="http://schemas.microsoft.com/office/powerpoint/2010/main" val="1428857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b="1" dirty="0" smtClean="0"/>
              <a:t>Basic concepts (cont.)</a:t>
            </a:r>
          </a:p>
        </p:txBody>
      </p:sp>
      <p:sp>
        <p:nvSpPr>
          <p:cNvPr id="6148" name="Rectangle 3"/>
          <p:cNvSpPr>
            <a:spLocks noGrp="1" noChangeArrowheads="1"/>
          </p:cNvSpPr>
          <p:nvPr>
            <p:ph type="body" idx="1"/>
          </p:nvPr>
        </p:nvSpPr>
        <p:spPr>
          <a:xfrm>
            <a:off x="825500" y="2552700"/>
            <a:ext cx="10464800" cy="3746500"/>
          </a:xfrm>
        </p:spPr>
        <p:txBody>
          <a:bodyPr>
            <a:normAutofit lnSpcReduction="10000"/>
          </a:bodyPr>
          <a:lstStyle/>
          <a:p>
            <a:pPr algn="just" rtl="0"/>
            <a:r>
              <a:rPr lang="en-US" altLang="en-US" dirty="0" smtClean="0">
                <a:latin typeface="Comic Sans MS" panose="030F0702030302020204" pitchFamily="66" charset="0"/>
              </a:rPr>
              <a:t>Measures for the </a:t>
            </a:r>
            <a:r>
              <a:rPr lang="en-US" altLang="en-US" dirty="0" smtClean="0">
                <a:solidFill>
                  <a:srgbClr val="FF0000"/>
                </a:solidFill>
                <a:latin typeface="Comic Sans MS" panose="030F0702030302020204" pitchFamily="66" charset="0"/>
              </a:rPr>
              <a:t>speed</a:t>
            </a:r>
            <a:r>
              <a:rPr lang="en-US" altLang="en-US" dirty="0" smtClean="0">
                <a:latin typeface="Comic Sans MS" panose="030F0702030302020204" pitchFamily="66" charset="0"/>
              </a:rPr>
              <a:t> of a </a:t>
            </a:r>
            <a:r>
              <a:rPr lang="en-US" altLang="en-US" dirty="0" smtClean="0">
                <a:solidFill>
                  <a:srgbClr val="FF0000"/>
                </a:solidFill>
                <a:latin typeface="Comic Sans MS" panose="030F0702030302020204" pitchFamily="66" charset="0"/>
              </a:rPr>
              <a:t>memory</a:t>
            </a:r>
            <a:r>
              <a:rPr lang="en-US" altLang="en-US" dirty="0" smtClean="0">
                <a:latin typeface="Comic Sans MS" panose="030F0702030302020204" pitchFamily="66" charset="0"/>
              </a:rPr>
              <a:t>:</a:t>
            </a:r>
          </a:p>
          <a:p>
            <a:pPr lvl="1" algn="just" rtl="0"/>
            <a:r>
              <a:rPr lang="en-US" altLang="en-US" sz="2200" dirty="0" smtClean="0">
                <a:solidFill>
                  <a:schemeClr val="tx1"/>
                </a:solidFill>
                <a:latin typeface="Comic Sans MS" panose="030F0702030302020204" pitchFamily="66" charset="0"/>
              </a:rPr>
              <a:t>Elapsed time between the initiation of an operation and the completion of an operation is the </a:t>
            </a:r>
            <a:r>
              <a:rPr lang="en-US" altLang="en-US" sz="2200" dirty="0">
                <a:solidFill>
                  <a:srgbClr val="C00000"/>
                </a:solidFill>
                <a:latin typeface="Comic Sans MS" panose="030F0702030302020204" pitchFamily="66" charset="0"/>
              </a:rPr>
              <a:t>memory access time </a:t>
            </a:r>
            <a:r>
              <a:rPr lang="en-US" altLang="en-US" sz="2200" dirty="0" smtClean="0">
                <a:solidFill>
                  <a:schemeClr val="tx1"/>
                </a:solidFill>
                <a:latin typeface="Comic Sans MS" panose="030F0702030302020204" pitchFamily="66" charset="0"/>
              </a:rPr>
              <a:t>(e.g. the time between the Read &amp; MFC signals).</a:t>
            </a:r>
          </a:p>
          <a:p>
            <a:pPr lvl="1" algn="just" rtl="0"/>
            <a:r>
              <a:rPr lang="en-US" altLang="en-US" sz="2200" dirty="0" smtClean="0">
                <a:solidFill>
                  <a:schemeClr val="tx1"/>
                </a:solidFill>
                <a:latin typeface="Comic Sans MS" panose="030F0702030302020204" pitchFamily="66" charset="0"/>
              </a:rPr>
              <a:t>Minimum time between the initiation of two successive memory operations is </a:t>
            </a:r>
            <a:r>
              <a:rPr lang="en-US" altLang="en-US" sz="2200" dirty="0">
                <a:solidFill>
                  <a:srgbClr val="C00000"/>
                </a:solidFill>
                <a:latin typeface="Comic Sans MS" panose="030F0702030302020204" pitchFamily="66" charset="0"/>
              </a:rPr>
              <a:t>memory cycle time </a:t>
            </a:r>
            <a:r>
              <a:rPr lang="en-US" altLang="en-US" sz="2200" dirty="0" smtClean="0">
                <a:solidFill>
                  <a:schemeClr val="tx1"/>
                </a:solidFill>
                <a:latin typeface="Comic Sans MS" panose="030F0702030302020204" pitchFamily="66" charset="0"/>
              </a:rPr>
              <a:t>(e.g. the time between two successive Read operations)</a:t>
            </a:r>
          </a:p>
          <a:p>
            <a:pPr lvl="1" algn="just" rtl="0"/>
            <a:r>
              <a:rPr lang="en-US" altLang="en-US" sz="2200" dirty="0">
                <a:solidFill>
                  <a:srgbClr val="C00000"/>
                </a:solidFill>
                <a:latin typeface="Comic Sans MS" panose="030F0702030302020204" pitchFamily="66" charset="0"/>
              </a:rPr>
              <a:t>Memory Cycle time </a:t>
            </a:r>
            <a:r>
              <a:rPr lang="en-US" altLang="en-US" sz="2200" dirty="0">
                <a:solidFill>
                  <a:schemeClr val="tx1"/>
                </a:solidFill>
                <a:latin typeface="Comic Sans MS" panose="030F0702030302020204" pitchFamily="66" charset="0"/>
              </a:rPr>
              <a:t>is slightly longer than </a:t>
            </a:r>
            <a:r>
              <a:rPr lang="en-US" altLang="en-US" sz="2200" dirty="0">
                <a:solidFill>
                  <a:srgbClr val="C00000"/>
                </a:solidFill>
                <a:latin typeface="Comic Sans MS" panose="030F0702030302020204" pitchFamily="66" charset="0"/>
              </a:rPr>
              <a:t>memory access time</a:t>
            </a:r>
          </a:p>
          <a:p>
            <a:pPr marL="0" indent="0" algn="just" rtl="0">
              <a:buNone/>
            </a:pPr>
            <a:r>
              <a:rPr lang="en-US" altLang="en-US" sz="2200" dirty="0" smtClean="0">
                <a:solidFill>
                  <a:schemeClr val="tx1"/>
                </a:solidFill>
                <a:latin typeface="Comic Sans MS" panose="030F0702030302020204" pitchFamily="66" charset="0"/>
              </a:rPr>
              <a:t>.</a:t>
            </a:r>
          </a:p>
          <a:p>
            <a:pPr algn="just" rtl="0"/>
            <a:endParaRPr lang="en-US" altLang="en-US" sz="1800" u="sng" dirty="0" smtClean="0">
              <a:solidFill>
                <a:schemeClr val="accent2"/>
              </a:solidFill>
              <a:latin typeface="Comic Sans MS" panose="030F0702030302020204" pitchFamily="66" charset="0"/>
            </a:endParaRPr>
          </a:p>
        </p:txBody>
      </p:sp>
      <p:sp>
        <p:nvSpPr>
          <p:cNvPr id="2" name="Slide Number Placeholder 1"/>
          <p:cNvSpPr>
            <a:spLocks noGrp="1"/>
          </p:cNvSpPr>
          <p:nvPr>
            <p:ph type="sldNum" sz="quarter" idx="12"/>
          </p:nvPr>
        </p:nvSpPr>
        <p:spPr/>
        <p:txBody>
          <a:bodyPr/>
          <a:lstStyle/>
          <a:p>
            <a:fld id="{CB65DC77-F180-4F46-9AB4-E848A677D315}" type="slidenum">
              <a:rPr lang="ar-EG" smtClean="0"/>
              <a:t>6</a:t>
            </a:fld>
            <a:endParaRPr lang="ar-EG"/>
          </a:p>
        </p:txBody>
      </p:sp>
    </p:spTree>
    <p:extLst>
      <p:ext uri="{BB962C8B-B14F-4D97-AF65-F5344CB8AC3E}">
        <p14:creationId xmlns:p14="http://schemas.microsoft.com/office/powerpoint/2010/main" val="2759108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BFCD4CA2-8F58-4813-9173-D7DF12B6F29E}" type="slidenum">
              <a:rPr lang="en-US" altLang="en-US" smtClean="0"/>
              <a:pPr/>
              <a:t>7</a:t>
            </a:fld>
            <a:endParaRPr lang="en-US" altLang="en-US" smtClean="0"/>
          </a:p>
        </p:txBody>
      </p:sp>
      <p:sp>
        <p:nvSpPr>
          <p:cNvPr id="6147" name="Rectangle 2"/>
          <p:cNvSpPr>
            <a:spLocks noGrp="1" noChangeArrowheads="1"/>
          </p:cNvSpPr>
          <p:nvPr>
            <p:ph type="title"/>
          </p:nvPr>
        </p:nvSpPr>
        <p:spPr/>
        <p:txBody>
          <a:bodyPr/>
          <a:lstStyle/>
          <a:p>
            <a:r>
              <a:rPr lang="en-US" altLang="en-US" b="1" dirty="0" smtClean="0"/>
              <a:t>Basic concepts (cont.)</a:t>
            </a:r>
          </a:p>
        </p:txBody>
      </p:sp>
      <p:sp>
        <p:nvSpPr>
          <p:cNvPr id="6148" name="Rectangle 3"/>
          <p:cNvSpPr>
            <a:spLocks noGrp="1" noChangeArrowheads="1"/>
          </p:cNvSpPr>
          <p:nvPr>
            <p:ph type="body" idx="1"/>
          </p:nvPr>
        </p:nvSpPr>
        <p:spPr>
          <a:xfrm>
            <a:off x="774700" y="2387600"/>
            <a:ext cx="10731500" cy="3873500"/>
          </a:xfrm>
        </p:spPr>
        <p:txBody>
          <a:bodyPr/>
          <a:lstStyle/>
          <a:p>
            <a:pPr algn="just" rtl="0"/>
            <a:r>
              <a:rPr lang="en-US" altLang="en-US" dirty="0" smtClean="0">
                <a:solidFill>
                  <a:schemeClr val="tx1"/>
                </a:solidFill>
                <a:latin typeface="Comic Sans MS" panose="030F0702030302020204" pitchFamily="66" charset="0"/>
              </a:rPr>
              <a:t>In general, the </a:t>
            </a:r>
            <a:r>
              <a:rPr lang="en-US" altLang="en-US" dirty="0" smtClean="0">
                <a:solidFill>
                  <a:srgbClr val="C00000"/>
                </a:solidFill>
                <a:latin typeface="Comic Sans MS" panose="030F0702030302020204" pitchFamily="66" charset="0"/>
              </a:rPr>
              <a:t>faster</a:t>
            </a:r>
            <a:r>
              <a:rPr lang="en-US" altLang="en-US" dirty="0" smtClean="0">
                <a:solidFill>
                  <a:schemeClr val="tx1"/>
                </a:solidFill>
                <a:latin typeface="Comic Sans MS" panose="030F0702030302020204" pitchFamily="66" charset="0"/>
              </a:rPr>
              <a:t> a memory system, the </a:t>
            </a:r>
            <a:r>
              <a:rPr lang="en-US" altLang="en-US" dirty="0" smtClean="0">
                <a:solidFill>
                  <a:srgbClr val="C00000"/>
                </a:solidFill>
                <a:latin typeface="Comic Sans MS" panose="030F0702030302020204" pitchFamily="66" charset="0"/>
              </a:rPr>
              <a:t>costlier</a:t>
            </a:r>
            <a:r>
              <a:rPr lang="en-US" altLang="en-US" dirty="0" smtClean="0">
                <a:solidFill>
                  <a:schemeClr val="tx1"/>
                </a:solidFill>
                <a:latin typeface="Comic Sans MS" panose="030F0702030302020204" pitchFamily="66" charset="0"/>
              </a:rPr>
              <a:t> it is and the </a:t>
            </a:r>
            <a:r>
              <a:rPr lang="en-US" altLang="en-US" dirty="0" smtClean="0">
                <a:solidFill>
                  <a:srgbClr val="C00000"/>
                </a:solidFill>
                <a:latin typeface="Comic Sans MS" panose="030F0702030302020204" pitchFamily="66" charset="0"/>
              </a:rPr>
              <a:t>smaller</a:t>
            </a:r>
            <a:r>
              <a:rPr lang="en-US" altLang="en-US" dirty="0" smtClean="0">
                <a:solidFill>
                  <a:schemeClr val="tx1"/>
                </a:solidFill>
                <a:latin typeface="Comic Sans MS" panose="030F0702030302020204" pitchFamily="66" charset="0"/>
              </a:rPr>
              <a:t> it is.</a:t>
            </a:r>
          </a:p>
          <a:p>
            <a:pPr algn="just" rtl="0"/>
            <a:r>
              <a:rPr lang="en-US" altLang="en-US" dirty="0" smtClean="0">
                <a:solidFill>
                  <a:schemeClr val="tx1"/>
                </a:solidFill>
                <a:latin typeface="Comic Sans MS" panose="030F0702030302020204" pitchFamily="66" charset="0"/>
              </a:rPr>
              <a:t>An important design issue is to provide a computer system with as </a:t>
            </a:r>
            <a:r>
              <a:rPr lang="en-US" altLang="en-US" dirty="0" smtClean="0">
                <a:solidFill>
                  <a:srgbClr val="C00000"/>
                </a:solidFill>
                <a:latin typeface="Comic Sans MS" panose="030F0702030302020204" pitchFamily="66" charset="0"/>
              </a:rPr>
              <a:t>large</a:t>
            </a:r>
            <a:r>
              <a:rPr lang="en-US" altLang="en-US" dirty="0" smtClean="0">
                <a:solidFill>
                  <a:schemeClr val="tx1"/>
                </a:solidFill>
                <a:latin typeface="Comic Sans MS" panose="030F0702030302020204" pitchFamily="66" charset="0"/>
              </a:rPr>
              <a:t> and </a:t>
            </a:r>
            <a:r>
              <a:rPr lang="en-US" altLang="en-US" dirty="0" smtClean="0">
                <a:solidFill>
                  <a:srgbClr val="C00000"/>
                </a:solidFill>
                <a:latin typeface="Comic Sans MS" panose="030F0702030302020204" pitchFamily="66" charset="0"/>
              </a:rPr>
              <a:t>fast</a:t>
            </a:r>
            <a:r>
              <a:rPr lang="en-US" altLang="en-US" dirty="0" smtClean="0">
                <a:solidFill>
                  <a:schemeClr val="tx1"/>
                </a:solidFill>
                <a:latin typeface="Comic Sans MS" panose="030F0702030302020204" pitchFamily="66" charset="0"/>
              </a:rPr>
              <a:t> a memory as possible, within a given </a:t>
            </a:r>
            <a:r>
              <a:rPr lang="en-US" altLang="en-US" dirty="0" smtClean="0">
                <a:solidFill>
                  <a:srgbClr val="C00000"/>
                </a:solidFill>
                <a:latin typeface="Comic Sans MS" panose="030F0702030302020204" pitchFamily="66" charset="0"/>
              </a:rPr>
              <a:t>cost</a:t>
            </a:r>
            <a:r>
              <a:rPr lang="en-US" altLang="en-US" dirty="0" smtClean="0">
                <a:solidFill>
                  <a:schemeClr val="tx1"/>
                </a:solidFill>
                <a:latin typeface="Comic Sans MS" panose="030F0702030302020204" pitchFamily="66" charset="0"/>
              </a:rPr>
              <a:t> target.</a:t>
            </a:r>
          </a:p>
          <a:p>
            <a:pPr algn="just" rtl="0"/>
            <a:r>
              <a:rPr lang="en-US" altLang="en-US" dirty="0" smtClean="0">
                <a:solidFill>
                  <a:schemeClr val="tx1"/>
                </a:solidFill>
                <a:latin typeface="Comic Sans MS" panose="030F0702030302020204" pitchFamily="66" charset="0"/>
              </a:rPr>
              <a:t>Several techniques to increase the effective size and speed of the memory:</a:t>
            </a:r>
          </a:p>
          <a:p>
            <a:pPr lvl="1" algn="just" rtl="0"/>
            <a:r>
              <a:rPr lang="en-US" altLang="en-US" sz="2200" dirty="0" smtClean="0">
                <a:solidFill>
                  <a:srgbClr val="C00000"/>
                </a:solidFill>
                <a:latin typeface="Comic Sans MS" panose="030F0702030302020204" pitchFamily="66" charset="0"/>
              </a:rPr>
              <a:t>Cache memory </a:t>
            </a:r>
            <a:r>
              <a:rPr lang="en-US" altLang="en-US" sz="2200" dirty="0" smtClean="0">
                <a:solidFill>
                  <a:schemeClr val="tx1"/>
                </a:solidFill>
                <a:latin typeface="Comic Sans MS" panose="030F0702030302020204" pitchFamily="66" charset="0"/>
              </a:rPr>
              <a:t>(to increase the effective speed).</a:t>
            </a:r>
          </a:p>
          <a:p>
            <a:pPr lvl="1" algn="just" rtl="0"/>
            <a:r>
              <a:rPr lang="en-US" altLang="en-US" sz="2200" dirty="0" smtClean="0">
                <a:solidFill>
                  <a:srgbClr val="C00000"/>
                </a:solidFill>
                <a:latin typeface="Comic Sans MS" panose="030F0702030302020204" pitchFamily="66" charset="0"/>
              </a:rPr>
              <a:t>Virtual memory</a:t>
            </a:r>
            <a:r>
              <a:rPr lang="en-US" altLang="en-US" sz="2200" dirty="0" smtClean="0">
                <a:solidFill>
                  <a:schemeClr val="tx1"/>
                </a:solidFill>
                <a:latin typeface="Comic Sans MS" panose="030F0702030302020204" pitchFamily="66" charset="0"/>
              </a:rPr>
              <a:t> (to increase the effective size).</a:t>
            </a:r>
          </a:p>
          <a:p>
            <a:pPr algn="just" rtl="0"/>
            <a:endParaRPr lang="en-US" altLang="en-US" sz="1800" u="sng" dirty="0" smtClean="0">
              <a:solidFill>
                <a:schemeClr val="tx1"/>
              </a:solidFill>
              <a:latin typeface="Comic Sans MS" panose="030F0702030302020204" pitchFamily="66" charset="0"/>
            </a:endParaRPr>
          </a:p>
        </p:txBody>
      </p:sp>
    </p:spTree>
    <p:extLst>
      <p:ext uri="{BB962C8B-B14F-4D97-AF65-F5344CB8AC3E}">
        <p14:creationId xmlns:p14="http://schemas.microsoft.com/office/powerpoint/2010/main" val="27591080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altLang="en-US" b="1" dirty="0" smtClean="0"/>
              <a:t>RAM memories </a:t>
            </a:r>
          </a:p>
        </p:txBody>
      </p:sp>
      <p:sp>
        <p:nvSpPr>
          <p:cNvPr id="7172" name="Rectangle 3"/>
          <p:cNvSpPr>
            <a:spLocks noGrp="1" noChangeArrowheads="1"/>
          </p:cNvSpPr>
          <p:nvPr>
            <p:ph type="body" idx="1"/>
          </p:nvPr>
        </p:nvSpPr>
        <p:spPr>
          <a:xfrm>
            <a:off x="1295400" y="2552700"/>
            <a:ext cx="9994899" cy="3911600"/>
          </a:xfrm>
        </p:spPr>
        <p:txBody>
          <a:bodyPr>
            <a:normAutofit/>
          </a:bodyPr>
          <a:lstStyle/>
          <a:p>
            <a:pPr algn="just" rtl="0"/>
            <a:r>
              <a:rPr lang="en-US" altLang="en-US" dirty="0" smtClean="0">
                <a:solidFill>
                  <a:schemeClr val="tx1"/>
                </a:solidFill>
                <a:latin typeface="Comic Sans MS" panose="030F0702030302020204" pitchFamily="66" charset="0"/>
              </a:rPr>
              <a:t>Random Access Memory (</a:t>
            </a:r>
            <a:r>
              <a:rPr lang="en-US" altLang="en-US" dirty="0" smtClean="0">
                <a:solidFill>
                  <a:srgbClr val="FF0000"/>
                </a:solidFill>
                <a:latin typeface="Comic Sans MS" panose="030F0702030302020204" pitchFamily="66" charset="0"/>
              </a:rPr>
              <a:t>RAM</a:t>
            </a:r>
            <a:r>
              <a:rPr lang="en-US" altLang="en-US" dirty="0" smtClean="0">
                <a:solidFill>
                  <a:schemeClr val="tx1"/>
                </a:solidFill>
                <a:latin typeface="Comic Sans MS" panose="030F0702030302020204" pitchFamily="66" charset="0"/>
              </a:rPr>
              <a:t>) memory unit is a unit where any location can be addressed in a fixed amount of time, independent of the location’s address. </a:t>
            </a:r>
          </a:p>
          <a:p>
            <a:pPr algn="just" rtl="0"/>
            <a:r>
              <a:rPr lang="en-US" altLang="en-US" dirty="0" smtClean="0">
                <a:solidFill>
                  <a:schemeClr val="tx1"/>
                </a:solidFill>
                <a:latin typeface="Comic Sans MS" panose="030F0702030302020204" pitchFamily="66" charset="0"/>
              </a:rPr>
              <a:t>Internal organization of memory chips:</a:t>
            </a:r>
          </a:p>
          <a:p>
            <a:pPr lvl="1" algn="just" rtl="0"/>
            <a:r>
              <a:rPr lang="en-US" altLang="en-US" sz="1900" dirty="0" smtClean="0">
                <a:solidFill>
                  <a:schemeClr val="tx1"/>
                </a:solidFill>
                <a:latin typeface="Comic Sans MS" panose="030F0702030302020204" pitchFamily="66" charset="0"/>
              </a:rPr>
              <a:t>Each </a:t>
            </a:r>
            <a:r>
              <a:rPr lang="en-US" altLang="en-US" sz="1900" dirty="0" smtClean="0">
                <a:solidFill>
                  <a:srgbClr val="FF0000"/>
                </a:solidFill>
                <a:latin typeface="Comic Sans MS" panose="030F0702030302020204" pitchFamily="66" charset="0"/>
              </a:rPr>
              <a:t>memory cell </a:t>
            </a:r>
            <a:r>
              <a:rPr lang="en-US" altLang="en-US" sz="1900" dirty="0" smtClean="0">
                <a:solidFill>
                  <a:schemeClr val="tx1"/>
                </a:solidFill>
                <a:latin typeface="Comic Sans MS" panose="030F0702030302020204" pitchFamily="66" charset="0"/>
              </a:rPr>
              <a:t>can hold </a:t>
            </a:r>
            <a:r>
              <a:rPr lang="en-US" altLang="en-US" sz="1900" dirty="0" smtClean="0">
                <a:solidFill>
                  <a:srgbClr val="FF0000"/>
                </a:solidFill>
                <a:latin typeface="Comic Sans MS" panose="030F0702030302020204" pitchFamily="66" charset="0"/>
              </a:rPr>
              <a:t>one bit </a:t>
            </a:r>
            <a:r>
              <a:rPr lang="en-US" altLang="en-US" sz="1900" dirty="0" smtClean="0">
                <a:solidFill>
                  <a:schemeClr val="tx1"/>
                </a:solidFill>
                <a:latin typeface="Comic Sans MS" panose="030F0702030302020204" pitchFamily="66" charset="0"/>
              </a:rPr>
              <a:t>of information.</a:t>
            </a:r>
          </a:p>
          <a:p>
            <a:pPr lvl="1" algn="just" rtl="0"/>
            <a:r>
              <a:rPr lang="en-US" altLang="en-US" sz="1900" dirty="0" smtClean="0">
                <a:solidFill>
                  <a:srgbClr val="FF0000"/>
                </a:solidFill>
                <a:latin typeface="Comic Sans MS" panose="030F0702030302020204" pitchFamily="66" charset="0"/>
              </a:rPr>
              <a:t>Memory cells </a:t>
            </a:r>
            <a:r>
              <a:rPr lang="en-US" altLang="en-US" sz="1900" dirty="0" smtClean="0">
                <a:solidFill>
                  <a:schemeClr val="tx1"/>
                </a:solidFill>
                <a:latin typeface="Comic Sans MS" panose="030F0702030302020204" pitchFamily="66" charset="0"/>
              </a:rPr>
              <a:t>are organized in the form of an array. </a:t>
            </a:r>
          </a:p>
          <a:p>
            <a:pPr lvl="1" algn="just" rtl="0"/>
            <a:r>
              <a:rPr lang="en-US" altLang="en-US" sz="1900" dirty="0" smtClean="0">
                <a:solidFill>
                  <a:schemeClr val="tx1"/>
                </a:solidFill>
                <a:latin typeface="Comic Sans MS" panose="030F0702030302020204" pitchFamily="66" charset="0"/>
              </a:rPr>
              <a:t>One row is one </a:t>
            </a:r>
            <a:r>
              <a:rPr lang="en-US" altLang="en-US" sz="1900" dirty="0" smtClean="0">
                <a:solidFill>
                  <a:srgbClr val="FF0000"/>
                </a:solidFill>
                <a:latin typeface="Comic Sans MS" panose="030F0702030302020204" pitchFamily="66" charset="0"/>
              </a:rPr>
              <a:t>memory word</a:t>
            </a:r>
            <a:r>
              <a:rPr lang="en-US" altLang="en-US" sz="1900" dirty="0" smtClean="0">
                <a:solidFill>
                  <a:schemeClr val="tx1"/>
                </a:solidFill>
                <a:latin typeface="Comic Sans MS" panose="030F0702030302020204" pitchFamily="66" charset="0"/>
              </a:rPr>
              <a:t>. </a:t>
            </a:r>
          </a:p>
          <a:p>
            <a:pPr lvl="1" algn="just" rtl="0"/>
            <a:r>
              <a:rPr lang="en-US" altLang="en-US" sz="1900" dirty="0" smtClean="0">
                <a:solidFill>
                  <a:schemeClr val="tx1"/>
                </a:solidFill>
                <a:latin typeface="Comic Sans MS" panose="030F0702030302020204" pitchFamily="66" charset="0"/>
              </a:rPr>
              <a:t>All </a:t>
            </a:r>
            <a:r>
              <a:rPr lang="en-US" altLang="en-US" sz="1900" dirty="0" smtClean="0">
                <a:solidFill>
                  <a:srgbClr val="FF0000"/>
                </a:solidFill>
                <a:latin typeface="Comic Sans MS" panose="030F0702030302020204" pitchFamily="66" charset="0"/>
              </a:rPr>
              <a:t>cells</a:t>
            </a:r>
            <a:r>
              <a:rPr lang="en-US" altLang="en-US" sz="1900" dirty="0" smtClean="0">
                <a:solidFill>
                  <a:schemeClr val="tx1"/>
                </a:solidFill>
                <a:latin typeface="Comic Sans MS" panose="030F0702030302020204" pitchFamily="66" charset="0"/>
              </a:rPr>
              <a:t> of a row are connected to a common line, known as the “</a:t>
            </a:r>
            <a:r>
              <a:rPr lang="en-US" altLang="en-US" sz="1900" dirty="0" smtClean="0">
                <a:solidFill>
                  <a:srgbClr val="FF0000"/>
                </a:solidFill>
                <a:latin typeface="Comic Sans MS" panose="030F0702030302020204" pitchFamily="66" charset="0"/>
              </a:rPr>
              <a:t>word line</a:t>
            </a:r>
            <a:r>
              <a:rPr lang="en-US" altLang="en-US" sz="1900" dirty="0" smtClean="0">
                <a:solidFill>
                  <a:schemeClr val="tx1"/>
                </a:solidFill>
                <a:latin typeface="Comic Sans MS" panose="030F0702030302020204" pitchFamily="66" charset="0"/>
              </a:rPr>
              <a:t>”. </a:t>
            </a:r>
          </a:p>
        </p:txBody>
      </p:sp>
      <p:sp>
        <p:nvSpPr>
          <p:cNvPr id="2" name="Slide Number Placeholder 1"/>
          <p:cNvSpPr>
            <a:spLocks noGrp="1"/>
          </p:cNvSpPr>
          <p:nvPr>
            <p:ph type="sldNum" sz="quarter" idx="12"/>
          </p:nvPr>
        </p:nvSpPr>
        <p:spPr/>
        <p:txBody>
          <a:bodyPr/>
          <a:lstStyle/>
          <a:p>
            <a:fld id="{CB65DC77-F180-4F46-9AB4-E848A677D315}" type="slidenum">
              <a:rPr lang="ar-EG" smtClean="0"/>
              <a:t>8</a:t>
            </a:fld>
            <a:endParaRPr lang="ar-EG"/>
          </a:p>
        </p:txBody>
      </p:sp>
    </p:spTree>
    <p:extLst>
      <p:ext uri="{BB962C8B-B14F-4D97-AF65-F5344CB8AC3E}">
        <p14:creationId xmlns:p14="http://schemas.microsoft.com/office/powerpoint/2010/main" val="3044207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3"/>
          <p:cNvSpPr txBox="1">
            <a:spLocks noChangeArrowheads="1"/>
          </p:cNvSpPr>
          <p:nvPr/>
        </p:nvSpPr>
        <p:spPr bwMode="auto">
          <a:xfrm>
            <a:off x="1160124" y="2501384"/>
            <a:ext cx="65485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ltLang="en-US" u="sng" dirty="0">
                <a:solidFill>
                  <a:srgbClr val="C00000"/>
                </a:solidFill>
                <a:latin typeface="Comic Sans MS" pitchFamily="66" charset="0"/>
              </a:rPr>
              <a:t>Internal organization of memory chips size=128 bits (16x8)</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0812" y="2995613"/>
            <a:ext cx="6810375"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3" name="Rectangle 2"/>
          <p:cNvSpPr>
            <a:spLocks noGrp="1" noChangeArrowheads="1"/>
          </p:cNvSpPr>
          <p:nvPr>
            <p:ph type="title"/>
          </p:nvPr>
        </p:nvSpPr>
        <p:spPr>
          <a:xfrm>
            <a:off x="1295402" y="982132"/>
            <a:ext cx="9601196" cy="1303867"/>
          </a:xfrm>
        </p:spPr>
        <p:txBody>
          <a:bodyPr/>
          <a:lstStyle/>
          <a:p>
            <a:r>
              <a:rPr lang="en-US" altLang="en-US" b="1" dirty="0" smtClean="0"/>
              <a:t>RAM memories </a:t>
            </a:r>
          </a:p>
        </p:txBody>
      </p:sp>
    </p:spTree>
    <p:extLst>
      <p:ext uri="{BB962C8B-B14F-4D97-AF65-F5344CB8AC3E}">
        <p14:creationId xmlns:p14="http://schemas.microsoft.com/office/powerpoint/2010/main" val="28922747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2172</TotalTime>
  <Words>2774</Words>
  <Application>Microsoft Office PowerPoint</Application>
  <PresentationFormat>Custom</PresentationFormat>
  <Paragraphs>474</Paragraphs>
  <Slides>31</Slides>
  <Notes>23</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Organic</vt:lpstr>
      <vt:lpstr>Computer Organization</vt:lpstr>
      <vt:lpstr>PowerPoint Presentation</vt:lpstr>
      <vt:lpstr>Review:  Major Components of a Computer</vt:lpstr>
      <vt:lpstr>Basic concepts</vt:lpstr>
      <vt:lpstr>PowerPoint Presentation</vt:lpstr>
      <vt:lpstr>Basic concepts (cont.)</vt:lpstr>
      <vt:lpstr>Basic concepts (cont.)</vt:lpstr>
      <vt:lpstr>RAM memories </vt:lpstr>
      <vt:lpstr>RAM memories </vt:lpstr>
      <vt:lpstr>RAM memories (cont.)</vt:lpstr>
      <vt:lpstr>RAM memories (cont.)</vt:lpstr>
      <vt:lpstr>RAM memories (cont.)</vt:lpstr>
      <vt:lpstr>Read-Only Memories (ROMs)</vt:lpstr>
      <vt:lpstr>Read-Only Memories (cont.) </vt:lpstr>
      <vt:lpstr>Read-Only Memories (cont.) </vt:lpstr>
      <vt:lpstr>Secondary Memory</vt:lpstr>
      <vt:lpstr>The Memory Hierarchy Goal</vt:lpstr>
      <vt:lpstr>Memory Hierarchy</vt:lpstr>
      <vt:lpstr>The Memory Hierarchy:  How Does it Work?</vt:lpstr>
      <vt:lpstr>The Memory Hierarchy:  Terminology</vt:lpstr>
      <vt:lpstr>The Memory Hierarchy:  Terminology (cont.)</vt:lpstr>
      <vt:lpstr>How is the Hierarchy Managed?</vt:lpstr>
      <vt:lpstr>Cache Basics</vt:lpstr>
      <vt:lpstr>Cache Basics (cont.)</vt:lpstr>
      <vt:lpstr>Mapping functions</vt:lpstr>
      <vt:lpstr>Mapping functions (cont.)</vt:lpstr>
      <vt:lpstr>Direct mapping</vt:lpstr>
      <vt:lpstr>Direct mapping</vt:lpstr>
      <vt:lpstr>Associative mapping</vt:lpstr>
      <vt:lpstr>Set-Associative mapping</vt:lpstr>
      <vt:lpstr>Set-Associative mapping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Organization</dc:title>
  <dc:creator>Sara</dc:creator>
  <cp:lastModifiedBy>ALi</cp:lastModifiedBy>
  <cp:revision>446</cp:revision>
  <dcterms:created xsi:type="dcterms:W3CDTF">2015-10-20T10:51:12Z</dcterms:created>
  <dcterms:modified xsi:type="dcterms:W3CDTF">2015-12-28T20:52:23Z</dcterms:modified>
</cp:coreProperties>
</file>